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B8131-169B-4559-862F-A611B4E34AC3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30FA5-0148-4B05-9031-3AF06B6622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B8131-169B-4559-862F-A611B4E34AC3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30FA5-0148-4B05-9031-3AF06B6622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B8131-169B-4559-862F-A611B4E34AC3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30FA5-0148-4B05-9031-3AF06B6622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B8131-169B-4559-862F-A611B4E34AC3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30FA5-0148-4B05-9031-3AF06B6622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B8131-169B-4559-862F-A611B4E34AC3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30FA5-0148-4B05-9031-3AF06B6622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B8131-169B-4559-862F-A611B4E34AC3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30FA5-0148-4B05-9031-3AF06B6622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B8131-169B-4559-862F-A611B4E34AC3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30FA5-0148-4B05-9031-3AF06B6622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B8131-169B-4559-862F-A611B4E34AC3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30FA5-0148-4B05-9031-3AF06B6622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B8131-169B-4559-862F-A611B4E34AC3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30FA5-0148-4B05-9031-3AF06B6622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B8131-169B-4559-862F-A611B4E34AC3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30FA5-0148-4B05-9031-3AF06B6622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B8131-169B-4559-862F-A611B4E34AC3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30FA5-0148-4B05-9031-3AF06B66222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B8131-169B-4559-862F-A611B4E34AC3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30FA5-0148-4B05-9031-3AF06B66222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18D1F88-E26F-45DE-8D5A-30EF8F800911}"/>
              </a:ext>
            </a:extLst>
          </p:cNvPr>
          <p:cNvSpPr/>
          <p:nvPr/>
        </p:nvSpPr>
        <p:spPr>
          <a:xfrm>
            <a:off x="0" y="1772816"/>
            <a:ext cx="9144000" cy="224137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A319CC-4D5D-4471-A4F9-A700DE4C8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700808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/>
              <a:t>ЧЕРЕДОВАНИЕ в КОРНЯХ 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EF5E6371-BC6D-4FC6-8E9F-3C0149BB475A}"/>
              </a:ext>
            </a:extLst>
          </p:cNvPr>
          <p:cNvSpPr txBox="1">
            <a:spLocks/>
          </p:cNvSpPr>
          <p:nvPr/>
        </p:nvSpPr>
        <p:spPr>
          <a:xfrm>
            <a:off x="358054" y="270892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7200" b="1" dirty="0"/>
              <a:t>РАСТ//РАЩ//РОС</a:t>
            </a:r>
          </a:p>
        </p:txBody>
      </p:sp>
    </p:spTree>
    <p:extLst>
      <p:ext uri="{BB962C8B-B14F-4D97-AF65-F5344CB8AC3E}">
        <p14:creationId xmlns:p14="http://schemas.microsoft.com/office/powerpoint/2010/main" val="42261020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336704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dirty="0"/>
              <a:t>У нас во дворе есть садик. Его </a:t>
            </a:r>
            <a:r>
              <a:rPr lang="ru-RU" dirty="0" err="1"/>
              <a:t>выр</a:t>
            </a:r>
            <a:r>
              <a:rPr lang="ru-RU" dirty="0"/>
              <a:t>__стили ребята нашего дома. Сначала двор был плохой. Только у забора р__</a:t>
            </a:r>
            <a:r>
              <a:rPr lang="ru-RU" dirty="0" err="1"/>
              <a:t>сла</a:t>
            </a:r>
            <a:r>
              <a:rPr lang="ru-RU" dirty="0"/>
              <a:t> едва заметная травка. Потом мы посадили деревья, цветы и стали пытаться их </a:t>
            </a:r>
            <a:r>
              <a:rPr lang="ru-RU" dirty="0" err="1"/>
              <a:t>выр</a:t>
            </a:r>
            <a:r>
              <a:rPr lang="ru-RU" dirty="0"/>
              <a:t>__</a:t>
            </a:r>
            <a:r>
              <a:rPr lang="ru-RU" dirty="0" err="1"/>
              <a:t>стить</a:t>
            </a:r>
            <a:r>
              <a:rPr lang="ru-RU" dirty="0"/>
              <a:t>. Появились первые р__</a:t>
            </a:r>
            <a:r>
              <a:rPr lang="ru-RU" dirty="0" err="1"/>
              <a:t>стки</a:t>
            </a:r>
            <a:r>
              <a:rPr lang="ru-RU" dirty="0"/>
              <a:t>. Мы оберегали каждое р__</a:t>
            </a:r>
            <a:r>
              <a:rPr lang="ru-RU" dirty="0" err="1"/>
              <a:t>стение</a:t>
            </a:r>
            <a:r>
              <a:rPr lang="ru-RU" dirty="0"/>
              <a:t>. Цветы р__</a:t>
            </a:r>
            <a:r>
              <a:rPr lang="ru-RU" dirty="0" err="1"/>
              <a:t>сли</a:t>
            </a:r>
            <a:r>
              <a:rPr lang="ru-RU" dirty="0"/>
              <a:t> на наших глазах. Деревья заметно </a:t>
            </a:r>
            <a:r>
              <a:rPr lang="ru-RU" dirty="0" err="1"/>
              <a:t>подр</a:t>
            </a:r>
            <a:r>
              <a:rPr lang="ru-RU" dirty="0"/>
              <a:t>__стали. Наш двор стал зеленым, а садик всё р__</a:t>
            </a:r>
            <a:r>
              <a:rPr lang="ru-RU" dirty="0" err="1"/>
              <a:t>стет</a:t>
            </a:r>
            <a:r>
              <a:rPr lang="ru-RU" dirty="0"/>
              <a:t> и хорошеет.</a:t>
            </a:r>
          </a:p>
          <a:p>
            <a:pPr marL="0" indent="0">
              <a:lnSpc>
                <a:spcPct val="150000"/>
              </a:lnSpc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084168" y="323945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19872" y="1692097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о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03848" y="3064604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5576" y="3717032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о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40152" y="3717032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35696" y="4437112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о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69912" y="5148481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а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69912" y="5777027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а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69912" y="3547754"/>
            <a:ext cx="2818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>
                <a:solidFill>
                  <a:srgbClr val="FF0000"/>
                </a:solidFill>
              </a:rPr>
              <a:t>Искл</a:t>
            </a:r>
            <a:r>
              <a:rPr lang="ru-RU" sz="2400" b="1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13" name="Дуга 12"/>
          <p:cNvSpPr/>
          <p:nvPr/>
        </p:nvSpPr>
        <p:spPr>
          <a:xfrm>
            <a:off x="5940152" y="323945"/>
            <a:ext cx="888704" cy="442469"/>
          </a:xfrm>
          <a:prstGeom prst="arc">
            <a:avLst>
              <a:gd name="adj1" fmla="val 10576915"/>
              <a:gd name="adj2" fmla="val 21348244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4" name="Дуга 13"/>
          <p:cNvSpPr/>
          <p:nvPr/>
        </p:nvSpPr>
        <p:spPr>
          <a:xfrm>
            <a:off x="3203848" y="1690387"/>
            <a:ext cx="720080" cy="442469"/>
          </a:xfrm>
          <a:prstGeom prst="arc">
            <a:avLst>
              <a:gd name="adj1" fmla="val 10576915"/>
              <a:gd name="adj2" fmla="val 21348244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5" name="Дуга 14"/>
          <p:cNvSpPr/>
          <p:nvPr/>
        </p:nvSpPr>
        <p:spPr>
          <a:xfrm>
            <a:off x="3004211" y="3034131"/>
            <a:ext cx="888704" cy="442469"/>
          </a:xfrm>
          <a:prstGeom prst="arc">
            <a:avLst>
              <a:gd name="adj1" fmla="val 10576915"/>
              <a:gd name="adj2" fmla="val 21348244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6" name="Дуга 15"/>
          <p:cNvSpPr/>
          <p:nvPr/>
        </p:nvSpPr>
        <p:spPr>
          <a:xfrm>
            <a:off x="5718502" y="3788184"/>
            <a:ext cx="888704" cy="442469"/>
          </a:xfrm>
          <a:prstGeom prst="arc">
            <a:avLst>
              <a:gd name="adj1" fmla="val 10576915"/>
              <a:gd name="adj2" fmla="val 21348244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7" name="Дуга 16"/>
          <p:cNvSpPr/>
          <p:nvPr/>
        </p:nvSpPr>
        <p:spPr>
          <a:xfrm>
            <a:off x="1657944" y="4459303"/>
            <a:ext cx="720080" cy="442469"/>
          </a:xfrm>
          <a:prstGeom prst="arc">
            <a:avLst>
              <a:gd name="adj1" fmla="val 10576915"/>
              <a:gd name="adj2" fmla="val 21348244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8" name="Дуга 17"/>
          <p:cNvSpPr/>
          <p:nvPr/>
        </p:nvSpPr>
        <p:spPr>
          <a:xfrm>
            <a:off x="488159" y="3736228"/>
            <a:ext cx="888704" cy="442469"/>
          </a:xfrm>
          <a:prstGeom prst="arc">
            <a:avLst>
              <a:gd name="adj1" fmla="val 10576915"/>
              <a:gd name="adj2" fmla="val 21348244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9" name="Дуга 18"/>
          <p:cNvSpPr/>
          <p:nvPr/>
        </p:nvSpPr>
        <p:spPr>
          <a:xfrm>
            <a:off x="1187624" y="5130786"/>
            <a:ext cx="888704" cy="442469"/>
          </a:xfrm>
          <a:prstGeom prst="arc">
            <a:avLst>
              <a:gd name="adj1" fmla="val 10576915"/>
              <a:gd name="adj2" fmla="val 21348244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20" name="Дуга 19"/>
          <p:cNvSpPr/>
          <p:nvPr/>
        </p:nvSpPr>
        <p:spPr>
          <a:xfrm>
            <a:off x="1187624" y="5782290"/>
            <a:ext cx="888704" cy="442469"/>
          </a:xfrm>
          <a:prstGeom prst="arc">
            <a:avLst>
              <a:gd name="adj1" fmla="val 10576915"/>
              <a:gd name="adj2" fmla="val 21348244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3707904" y="1933672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=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555449" y="3275415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=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123782" y="3977467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=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59732" y="4714701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=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754197" y="5362876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=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778079" y="6048651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=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292026" y="3969043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=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521388" y="575956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830887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42844" y="500042"/>
          <a:ext cx="8708751" cy="49292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Visio" r:id="rId3" imgW="8033400" imgH="4546800" progId="Visio.Drawing.11">
                  <p:embed/>
                </p:oleObj>
              </mc:Choice>
              <mc:Fallback>
                <p:oleObj name="Visio" r:id="rId3" imgW="8033400" imgH="4546800" progId="Visio.Drawing.11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44" y="500042"/>
                        <a:ext cx="8708751" cy="49292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264696"/>
          </a:xfrm>
        </p:spPr>
        <p:txBody>
          <a:bodyPr>
            <a:normAutofit fontScale="85000" lnSpcReduction="20000"/>
          </a:bodyPr>
          <a:lstStyle/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ru-RU" dirty="0"/>
              <a:t>Буйно </a:t>
            </a:r>
            <a:r>
              <a:rPr lang="ru-RU" dirty="0" err="1"/>
              <a:t>разр</a:t>
            </a:r>
            <a:r>
              <a:rPr lang="ru-RU" dirty="0"/>
              <a:t>__статься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ru-RU" dirty="0" err="1"/>
              <a:t>Разновозр</a:t>
            </a:r>
            <a:r>
              <a:rPr lang="ru-RU" dirty="0"/>
              <a:t>__</a:t>
            </a:r>
            <a:r>
              <a:rPr lang="ru-RU" dirty="0" err="1"/>
              <a:t>стной</a:t>
            </a:r>
            <a:r>
              <a:rPr lang="ru-RU" dirty="0"/>
              <a:t> отряд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ru-RU" dirty="0"/>
              <a:t>жить в Р__</a:t>
            </a:r>
            <a:r>
              <a:rPr lang="ru-RU" dirty="0" err="1"/>
              <a:t>стове</a:t>
            </a:r>
            <a:r>
              <a:rPr lang="ru-RU" dirty="0"/>
              <a:t>-на-Дону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ru-RU" dirty="0" err="1"/>
              <a:t>обр</a:t>
            </a:r>
            <a:r>
              <a:rPr lang="ru-RU" dirty="0"/>
              <a:t>__стать слухами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ru-RU" dirty="0"/>
              <a:t>р__</a:t>
            </a:r>
            <a:r>
              <a:rPr lang="ru-RU" dirty="0" err="1"/>
              <a:t>стовщический</a:t>
            </a:r>
            <a:r>
              <a:rPr lang="ru-RU" dirty="0"/>
              <a:t> капитал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ru-RU" dirty="0"/>
              <a:t>семена </a:t>
            </a:r>
            <a:r>
              <a:rPr lang="ru-RU" dirty="0" err="1"/>
              <a:t>прор</a:t>
            </a:r>
            <a:r>
              <a:rPr lang="ru-RU" dirty="0"/>
              <a:t>__</a:t>
            </a:r>
            <a:r>
              <a:rPr lang="ru-RU" dirty="0" err="1"/>
              <a:t>сли</a:t>
            </a:r>
            <a:endParaRPr lang="ru-RU" dirty="0"/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ru-RU" dirty="0" err="1"/>
              <a:t>выр</a:t>
            </a:r>
            <a:r>
              <a:rPr lang="ru-RU" dirty="0"/>
              <a:t>__щенный урожай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ru-RU" dirty="0"/>
              <a:t>известный р__</a:t>
            </a:r>
            <a:r>
              <a:rPr lang="ru-RU" dirty="0" err="1"/>
              <a:t>стениевод</a:t>
            </a:r>
            <a:endParaRPr lang="ru-RU" dirty="0"/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ru-RU" dirty="0" err="1"/>
              <a:t>возр</a:t>
            </a:r>
            <a:r>
              <a:rPr lang="ru-RU" dirty="0"/>
              <a:t>__стающий интерес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ru-RU" dirty="0"/>
              <a:t>непроходимые </a:t>
            </a:r>
            <a:r>
              <a:rPr lang="ru-RU" dirty="0" err="1"/>
              <a:t>зар</a:t>
            </a:r>
            <a:r>
              <a:rPr lang="ru-RU" dirty="0"/>
              <a:t>__</a:t>
            </a:r>
            <a:r>
              <a:rPr lang="ru-RU" dirty="0" err="1"/>
              <a:t>сли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699792" y="404664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19672" y="2268161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19672" y="4131658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14462" y="4742410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05996" y="5341231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а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31870" y="1638092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о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06069" y="2899706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о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76289" y="3498481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о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779912" y="5949280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о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555776" y="1044025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а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086400" y="1751910"/>
            <a:ext cx="2818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исключение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086400" y="2977787"/>
            <a:ext cx="2818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исключение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926160" y="1322116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=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943708" y="2541727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=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169047" y="3779337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=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943708" y="4382815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=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194769" y="5048309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=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062064" y="5621809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=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103948" y="6288414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=</a:t>
            </a:r>
          </a:p>
        </p:txBody>
      </p:sp>
      <p:grpSp>
        <p:nvGrpSpPr>
          <p:cNvPr id="41" name="Группа 40"/>
          <p:cNvGrpSpPr/>
          <p:nvPr/>
        </p:nvGrpSpPr>
        <p:grpSpPr>
          <a:xfrm>
            <a:off x="2555776" y="411921"/>
            <a:ext cx="1872208" cy="784831"/>
            <a:chOff x="2555776" y="411921"/>
            <a:chExt cx="1872208" cy="784831"/>
          </a:xfrm>
        </p:grpSpPr>
        <p:sp>
          <p:nvSpPr>
            <p:cNvPr id="20" name="TextBox 19"/>
            <p:cNvSpPr txBox="1"/>
            <p:nvPr/>
          </p:nvSpPr>
          <p:spPr>
            <a:xfrm>
              <a:off x="3059832" y="673532"/>
              <a:ext cx="13681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>
                  <a:solidFill>
                    <a:srgbClr val="00B050"/>
                  </a:solidFill>
                </a:rPr>
                <a:t>=</a:t>
              </a:r>
            </a:p>
          </p:txBody>
        </p:sp>
        <p:sp>
          <p:nvSpPr>
            <p:cNvPr id="29" name="Дуга 28"/>
            <p:cNvSpPr/>
            <p:nvPr/>
          </p:nvSpPr>
          <p:spPr>
            <a:xfrm>
              <a:off x="2555776" y="411921"/>
              <a:ext cx="720080" cy="442469"/>
            </a:xfrm>
            <a:prstGeom prst="arc">
              <a:avLst>
                <a:gd name="adj1" fmla="val 10576915"/>
                <a:gd name="adj2" fmla="val 21348244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0" name="Дуга 29"/>
          <p:cNvSpPr/>
          <p:nvPr/>
        </p:nvSpPr>
        <p:spPr>
          <a:xfrm>
            <a:off x="2447764" y="1065940"/>
            <a:ext cx="720080" cy="442469"/>
          </a:xfrm>
          <a:prstGeom prst="arc">
            <a:avLst>
              <a:gd name="adj1" fmla="val 10576915"/>
              <a:gd name="adj2" fmla="val 21348244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Дуга 30"/>
          <p:cNvSpPr/>
          <p:nvPr/>
        </p:nvSpPr>
        <p:spPr>
          <a:xfrm>
            <a:off x="2110086" y="1679080"/>
            <a:ext cx="720080" cy="442469"/>
          </a:xfrm>
          <a:prstGeom prst="arc">
            <a:avLst>
              <a:gd name="adj1" fmla="val 10576915"/>
              <a:gd name="adj2" fmla="val 21348244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Дуга 31"/>
          <p:cNvSpPr/>
          <p:nvPr/>
        </p:nvSpPr>
        <p:spPr>
          <a:xfrm>
            <a:off x="1475656" y="2279086"/>
            <a:ext cx="720080" cy="442469"/>
          </a:xfrm>
          <a:prstGeom prst="arc">
            <a:avLst>
              <a:gd name="adj1" fmla="val 10576915"/>
              <a:gd name="adj2" fmla="val 21348244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Дуга 32"/>
          <p:cNvSpPr/>
          <p:nvPr/>
        </p:nvSpPr>
        <p:spPr>
          <a:xfrm>
            <a:off x="1115616" y="2907522"/>
            <a:ext cx="720080" cy="442469"/>
          </a:xfrm>
          <a:prstGeom prst="arc">
            <a:avLst>
              <a:gd name="adj1" fmla="val 10576915"/>
              <a:gd name="adj2" fmla="val 21348244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Дуга 33"/>
          <p:cNvSpPr/>
          <p:nvPr/>
        </p:nvSpPr>
        <p:spPr>
          <a:xfrm>
            <a:off x="2710136" y="3554682"/>
            <a:ext cx="720080" cy="442469"/>
          </a:xfrm>
          <a:prstGeom prst="arc">
            <a:avLst>
              <a:gd name="adj1" fmla="val 10576915"/>
              <a:gd name="adj2" fmla="val 21348244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Дуга 34"/>
          <p:cNvSpPr/>
          <p:nvPr/>
        </p:nvSpPr>
        <p:spPr>
          <a:xfrm>
            <a:off x="1466627" y="4121452"/>
            <a:ext cx="720080" cy="442469"/>
          </a:xfrm>
          <a:prstGeom prst="arc">
            <a:avLst>
              <a:gd name="adj1" fmla="val 10576915"/>
              <a:gd name="adj2" fmla="val 21348244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Дуга 35"/>
          <p:cNvSpPr/>
          <p:nvPr/>
        </p:nvSpPr>
        <p:spPr>
          <a:xfrm>
            <a:off x="2682664" y="4751749"/>
            <a:ext cx="720080" cy="442469"/>
          </a:xfrm>
          <a:prstGeom prst="arc">
            <a:avLst>
              <a:gd name="adj1" fmla="val 10576915"/>
              <a:gd name="adj2" fmla="val 21348244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Дуга 36"/>
          <p:cNvSpPr/>
          <p:nvPr/>
        </p:nvSpPr>
        <p:spPr>
          <a:xfrm>
            <a:off x="1583668" y="5351502"/>
            <a:ext cx="720080" cy="442469"/>
          </a:xfrm>
          <a:prstGeom prst="arc">
            <a:avLst>
              <a:gd name="adj1" fmla="val 10576915"/>
              <a:gd name="adj2" fmla="val 21348244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Дуга 37"/>
          <p:cNvSpPr/>
          <p:nvPr/>
        </p:nvSpPr>
        <p:spPr>
          <a:xfrm>
            <a:off x="3614825" y="6002069"/>
            <a:ext cx="720080" cy="442469"/>
          </a:xfrm>
          <a:prstGeom prst="arc">
            <a:avLst>
              <a:gd name="adj1" fmla="val 10576915"/>
              <a:gd name="adj2" fmla="val 21348244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2591780" y="1944705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=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558008" y="3174372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=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0CF88E-AD65-4089-B589-D1FC4F340188}"/>
              </a:ext>
            </a:extLst>
          </p:cNvPr>
          <p:cNvSpPr txBox="1"/>
          <p:nvPr/>
        </p:nvSpPr>
        <p:spPr>
          <a:xfrm>
            <a:off x="6510454" y="169475"/>
            <a:ext cx="23743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КОЛЛЕКТИВНО</a:t>
            </a:r>
          </a:p>
          <a:p>
            <a:pPr marL="342900" indent="-342900">
              <a:buAutoNum type="arabicPeriod"/>
            </a:pPr>
            <a:r>
              <a:rPr lang="ru-RU" dirty="0"/>
              <a:t>Выделить корень</a:t>
            </a:r>
          </a:p>
          <a:p>
            <a:pPr marL="342900" indent="-342900">
              <a:buAutoNum type="arabicPeriod"/>
            </a:pPr>
            <a:r>
              <a:rPr lang="ru-RU" dirty="0"/>
              <a:t>Найти исключения</a:t>
            </a:r>
          </a:p>
          <a:p>
            <a:pPr marL="342900" indent="-342900">
              <a:buAutoNum type="arabicPeriod"/>
            </a:pPr>
            <a:r>
              <a:rPr lang="ru-RU" dirty="0"/>
              <a:t>Вставить букву</a:t>
            </a:r>
          </a:p>
        </p:txBody>
      </p:sp>
    </p:spTree>
    <p:extLst>
      <p:ext uri="{BB962C8B-B14F-4D97-AF65-F5344CB8AC3E}">
        <p14:creationId xmlns:p14="http://schemas.microsoft.com/office/powerpoint/2010/main" val="838442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1"/>
      <p:bldP spid="15" grpId="0"/>
      <p:bldP spid="17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597352"/>
          </a:xfrm>
        </p:spPr>
        <p:txBody>
          <a:bodyPr>
            <a:normAutofit fontScale="77500" lnSpcReduction="20000"/>
          </a:bodyPr>
          <a:lstStyle/>
          <a:p>
            <a:pPr marL="514350" lvl="0" indent="-514350">
              <a:lnSpc>
                <a:spcPct val="170000"/>
              </a:lnSpc>
              <a:buFont typeface="+mj-lt"/>
              <a:buAutoNum type="arabicPeriod"/>
            </a:pPr>
            <a:r>
              <a:rPr lang="ru-RU" dirty="0"/>
              <a:t>молодая пор__</a:t>
            </a:r>
            <a:r>
              <a:rPr lang="ru-RU" dirty="0" err="1"/>
              <a:t>сль</a:t>
            </a:r>
            <a:endParaRPr lang="ru-RU" dirty="0"/>
          </a:p>
          <a:p>
            <a:pPr marL="514350" lvl="0" indent="-514350">
              <a:lnSpc>
                <a:spcPct val="170000"/>
              </a:lnSpc>
              <a:buFont typeface="+mj-lt"/>
              <a:buAutoNum type="arabicPeriod"/>
            </a:pPr>
            <a:r>
              <a:rPr lang="ru-RU" dirty="0"/>
              <a:t>одноклассник Р__</a:t>
            </a:r>
            <a:r>
              <a:rPr lang="ru-RU" dirty="0" err="1"/>
              <a:t>стислава</a:t>
            </a:r>
            <a:endParaRPr lang="ru-RU" dirty="0"/>
          </a:p>
          <a:p>
            <a:pPr marL="514350" lvl="0" indent="-514350">
              <a:lnSpc>
                <a:spcPct val="170000"/>
              </a:lnSpc>
              <a:buFont typeface="+mj-lt"/>
              <a:buAutoNum type="arabicPeriod"/>
            </a:pPr>
            <a:r>
              <a:rPr lang="ru-RU" dirty="0"/>
              <a:t>немного </a:t>
            </a:r>
            <a:r>
              <a:rPr lang="ru-RU" dirty="0" err="1"/>
              <a:t>подр</a:t>
            </a:r>
            <a:r>
              <a:rPr lang="ru-RU" dirty="0"/>
              <a:t>__</a:t>
            </a:r>
            <a:r>
              <a:rPr lang="ru-RU" dirty="0" err="1"/>
              <a:t>сти</a:t>
            </a:r>
            <a:endParaRPr lang="ru-RU" dirty="0"/>
          </a:p>
          <a:p>
            <a:pPr marL="514350" lvl="0" indent="-514350">
              <a:lnSpc>
                <a:spcPct val="170000"/>
              </a:lnSpc>
              <a:buFont typeface="+mj-lt"/>
              <a:buAutoNum type="arabicPeriod"/>
            </a:pPr>
            <a:r>
              <a:rPr lang="ru-RU" dirty="0"/>
              <a:t>скоро </a:t>
            </a:r>
            <a:r>
              <a:rPr lang="ru-RU" dirty="0" err="1"/>
              <a:t>выр</a:t>
            </a:r>
            <a:r>
              <a:rPr lang="ru-RU" dirty="0"/>
              <a:t>__</a:t>
            </a:r>
            <a:r>
              <a:rPr lang="ru-RU" dirty="0" err="1"/>
              <a:t>сту</a:t>
            </a:r>
            <a:endParaRPr lang="ru-RU" dirty="0"/>
          </a:p>
          <a:p>
            <a:pPr marL="514350" lvl="0" indent="-514350">
              <a:lnSpc>
                <a:spcPct val="170000"/>
              </a:lnSpc>
              <a:buFont typeface="+mj-lt"/>
              <a:buAutoNum type="arabicPeriod"/>
            </a:pPr>
            <a:r>
              <a:rPr lang="ru-RU" dirty="0"/>
              <a:t>купить на </a:t>
            </a:r>
            <a:r>
              <a:rPr lang="ru-RU" dirty="0" err="1"/>
              <a:t>выр</a:t>
            </a:r>
            <a:r>
              <a:rPr lang="ru-RU" dirty="0"/>
              <a:t>__</a:t>
            </a:r>
            <a:r>
              <a:rPr lang="ru-RU" dirty="0" err="1"/>
              <a:t>ст</a:t>
            </a:r>
            <a:endParaRPr lang="ru-RU" dirty="0"/>
          </a:p>
          <a:p>
            <a:pPr marL="514350" lvl="0" indent="-514350">
              <a:lnSpc>
                <a:spcPct val="170000"/>
              </a:lnSpc>
              <a:buFont typeface="+mj-lt"/>
              <a:buAutoNum type="arabicPeriod"/>
            </a:pPr>
            <a:r>
              <a:rPr lang="ru-RU" dirty="0" err="1"/>
              <a:t>произр</a:t>
            </a:r>
            <a:r>
              <a:rPr lang="ru-RU" dirty="0"/>
              <a:t>__стать</a:t>
            </a:r>
          </a:p>
          <a:p>
            <a:pPr marL="514350" lvl="0" indent="-514350">
              <a:lnSpc>
                <a:spcPct val="170000"/>
              </a:lnSpc>
              <a:buFont typeface="+mj-lt"/>
              <a:buAutoNum type="arabicPeriod"/>
            </a:pPr>
            <a:r>
              <a:rPr lang="ru-RU" dirty="0"/>
              <a:t>густо </a:t>
            </a:r>
            <a:r>
              <a:rPr lang="ru-RU" dirty="0" err="1"/>
              <a:t>зар</a:t>
            </a:r>
            <a:r>
              <a:rPr lang="ru-RU" dirty="0"/>
              <a:t>__</a:t>
            </a:r>
            <a:r>
              <a:rPr lang="ru-RU" dirty="0" err="1"/>
              <a:t>сли</a:t>
            </a:r>
            <a:endParaRPr lang="ru-RU" dirty="0"/>
          </a:p>
          <a:p>
            <a:pPr marL="514350" lvl="0" indent="-514350">
              <a:lnSpc>
                <a:spcPct val="170000"/>
              </a:lnSpc>
              <a:buFont typeface="+mj-lt"/>
              <a:buAutoNum type="arabicPeriod"/>
            </a:pPr>
            <a:r>
              <a:rPr lang="ru-RU" dirty="0" err="1"/>
              <a:t>выр</a:t>
            </a:r>
            <a:r>
              <a:rPr lang="ru-RU" dirty="0"/>
              <a:t>__</a:t>
            </a:r>
            <a:r>
              <a:rPr lang="ru-RU" dirty="0" err="1"/>
              <a:t>сший</a:t>
            </a:r>
            <a:r>
              <a:rPr lang="ru-RU" dirty="0"/>
              <a:t> мальчик</a:t>
            </a:r>
          </a:p>
          <a:p>
            <a:pPr marL="514350" lvl="0" indent="-514350">
              <a:lnSpc>
                <a:spcPct val="170000"/>
              </a:lnSpc>
              <a:buFont typeface="+mj-lt"/>
              <a:buAutoNum type="arabicPeriod"/>
            </a:pPr>
            <a:r>
              <a:rPr lang="ru-RU" dirty="0"/>
              <a:t>волосы </a:t>
            </a:r>
            <a:r>
              <a:rPr lang="ru-RU" dirty="0" err="1"/>
              <a:t>отр</a:t>
            </a:r>
            <a:r>
              <a:rPr lang="ru-RU" dirty="0"/>
              <a:t>__</a:t>
            </a:r>
            <a:r>
              <a:rPr lang="ru-RU" dirty="0" err="1"/>
              <a:t>сли</a:t>
            </a:r>
            <a:endParaRPr lang="ru-RU" dirty="0"/>
          </a:p>
          <a:p>
            <a:pPr marL="514350" lvl="0" indent="-514350">
              <a:lnSpc>
                <a:spcPct val="170000"/>
              </a:lnSpc>
              <a:buFont typeface="+mj-lt"/>
              <a:buAutoNum type="arabicPeriod"/>
            </a:pPr>
            <a:r>
              <a:rPr lang="ru-RU" dirty="0"/>
              <a:t>новая </a:t>
            </a:r>
            <a:r>
              <a:rPr lang="ru-RU" dirty="0" err="1"/>
              <a:t>отр</a:t>
            </a:r>
            <a:r>
              <a:rPr lang="ru-RU" dirty="0"/>
              <a:t>__</a:t>
            </a:r>
            <a:r>
              <a:rPr lang="ru-RU" dirty="0" err="1"/>
              <a:t>сль</a:t>
            </a:r>
            <a:endParaRPr lang="ru-RU" dirty="0"/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774627" y="1042284"/>
            <a:ext cx="2818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исключение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07904" y="2997632"/>
            <a:ext cx="2818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исключение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46025" y="6182266"/>
            <a:ext cx="2818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исключение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2987824" y="980728"/>
            <a:ext cx="1944216" cy="784831"/>
            <a:chOff x="2555776" y="411921"/>
            <a:chExt cx="1872208" cy="784831"/>
          </a:xfrm>
        </p:grpSpPr>
        <p:sp>
          <p:nvSpPr>
            <p:cNvPr id="8" name="TextBox 7"/>
            <p:cNvSpPr txBox="1"/>
            <p:nvPr/>
          </p:nvSpPr>
          <p:spPr>
            <a:xfrm>
              <a:off x="3059832" y="673532"/>
              <a:ext cx="13681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>
                  <a:solidFill>
                    <a:srgbClr val="00B050"/>
                  </a:solidFill>
                </a:rPr>
                <a:t>=</a:t>
              </a:r>
            </a:p>
          </p:txBody>
        </p:sp>
        <p:sp>
          <p:nvSpPr>
            <p:cNvPr id="9" name="Дуга 8"/>
            <p:cNvSpPr/>
            <p:nvPr/>
          </p:nvSpPr>
          <p:spPr>
            <a:xfrm>
              <a:off x="2555776" y="411921"/>
              <a:ext cx="720080" cy="442469"/>
            </a:xfrm>
            <a:prstGeom prst="arc">
              <a:avLst>
                <a:gd name="adj1" fmla="val 10576915"/>
                <a:gd name="adj2" fmla="val 21348244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" name="Группа 9"/>
          <p:cNvGrpSpPr/>
          <p:nvPr/>
        </p:nvGrpSpPr>
        <p:grpSpPr>
          <a:xfrm>
            <a:off x="2799495" y="1628800"/>
            <a:ext cx="1872208" cy="784831"/>
            <a:chOff x="2555776" y="411921"/>
            <a:chExt cx="1872208" cy="784831"/>
          </a:xfrm>
        </p:grpSpPr>
        <p:sp>
          <p:nvSpPr>
            <p:cNvPr id="11" name="TextBox 10"/>
            <p:cNvSpPr txBox="1"/>
            <p:nvPr/>
          </p:nvSpPr>
          <p:spPr>
            <a:xfrm>
              <a:off x="3059832" y="673532"/>
              <a:ext cx="13681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>
                  <a:solidFill>
                    <a:srgbClr val="00B050"/>
                  </a:solidFill>
                </a:rPr>
                <a:t>=</a:t>
              </a:r>
            </a:p>
          </p:txBody>
        </p:sp>
        <p:sp>
          <p:nvSpPr>
            <p:cNvPr id="12" name="Дуга 11"/>
            <p:cNvSpPr/>
            <p:nvPr/>
          </p:nvSpPr>
          <p:spPr>
            <a:xfrm>
              <a:off x="2555776" y="411921"/>
              <a:ext cx="720080" cy="442469"/>
            </a:xfrm>
            <a:prstGeom prst="arc">
              <a:avLst>
                <a:gd name="adj1" fmla="val 10576915"/>
                <a:gd name="adj2" fmla="val 21348244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2267744" y="2276872"/>
            <a:ext cx="1872208" cy="784831"/>
            <a:chOff x="2555776" y="411921"/>
            <a:chExt cx="1872208" cy="784831"/>
          </a:xfrm>
        </p:grpSpPr>
        <p:sp>
          <p:nvSpPr>
            <p:cNvPr id="14" name="TextBox 13"/>
            <p:cNvSpPr txBox="1"/>
            <p:nvPr/>
          </p:nvSpPr>
          <p:spPr>
            <a:xfrm>
              <a:off x="3059832" y="673532"/>
              <a:ext cx="13681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>
                  <a:solidFill>
                    <a:srgbClr val="00B050"/>
                  </a:solidFill>
                </a:rPr>
                <a:t>=</a:t>
              </a:r>
            </a:p>
          </p:txBody>
        </p:sp>
        <p:sp>
          <p:nvSpPr>
            <p:cNvPr id="15" name="Дуга 14"/>
            <p:cNvSpPr/>
            <p:nvPr/>
          </p:nvSpPr>
          <p:spPr>
            <a:xfrm>
              <a:off x="2555776" y="411921"/>
              <a:ext cx="720080" cy="442469"/>
            </a:xfrm>
            <a:prstGeom prst="arc">
              <a:avLst>
                <a:gd name="adj1" fmla="val 10576915"/>
                <a:gd name="adj2" fmla="val 21348244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2843808" y="2932201"/>
            <a:ext cx="1872208" cy="784831"/>
            <a:chOff x="2555776" y="411921"/>
            <a:chExt cx="1872208" cy="784831"/>
          </a:xfrm>
        </p:grpSpPr>
        <p:sp>
          <p:nvSpPr>
            <p:cNvPr id="17" name="TextBox 16"/>
            <p:cNvSpPr txBox="1"/>
            <p:nvPr/>
          </p:nvSpPr>
          <p:spPr>
            <a:xfrm>
              <a:off x="3059832" y="673532"/>
              <a:ext cx="13681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>
                  <a:solidFill>
                    <a:srgbClr val="00B050"/>
                  </a:solidFill>
                </a:rPr>
                <a:t>=</a:t>
              </a:r>
            </a:p>
          </p:txBody>
        </p:sp>
        <p:sp>
          <p:nvSpPr>
            <p:cNvPr id="18" name="Дуга 17"/>
            <p:cNvSpPr/>
            <p:nvPr/>
          </p:nvSpPr>
          <p:spPr>
            <a:xfrm>
              <a:off x="2555776" y="411921"/>
              <a:ext cx="720080" cy="442469"/>
            </a:xfrm>
            <a:prstGeom prst="arc">
              <a:avLst>
                <a:gd name="adj1" fmla="val 10576915"/>
                <a:gd name="adj2" fmla="val 21348244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1879519" y="3559324"/>
            <a:ext cx="1872208" cy="784831"/>
            <a:chOff x="2555776" y="411921"/>
            <a:chExt cx="1872208" cy="784831"/>
          </a:xfrm>
        </p:grpSpPr>
        <p:sp>
          <p:nvSpPr>
            <p:cNvPr id="20" name="TextBox 19"/>
            <p:cNvSpPr txBox="1"/>
            <p:nvPr/>
          </p:nvSpPr>
          <p:spPr>
            <a:xfrm>
              <a:off x="3059832" y="673532"/>
              <a:ext cx="13681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>
                  <a:solidFill>
                    <a:srgbClr val="00B050"/>
                  </a:solidFill>
                </a:rPr>
                <a:t>=</a:t>
              </a:r>
            </a:p>
          </p:txBody>
        </p:sp>
        <p:sp>
          <p:nvSpPr>
            <p:cNvPr id="21" name="Дуга 20"/>
            <p:cNvSpPr/>
            <p:nvPr/>
          </p:nvSpPr>
          <p:spPr>
            <a:xfrm>
              <a:off x="2555776" y="411921"/>
              <a:ext cx="720080" cy="442469"/>
            </a:xfrm>
            <a:prstGeom prst="arc">
              <a:avLst>
                <a:gd name="adj1" fmla="val 10576915"/>
                <a:gd name="adj2" fmla="val 21348244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2239559" y="6125120"/>
            <a:ext cx="1512168" cy="784831"/>
            <a:chOff x="2555776" y="411921"/>
            <a:chExt cx="1872208" cy="784831"/>
          </a:xfrm>
        </p:grpSpPr>
        <p:sp>
          <p:nvSpPr>
            <p:cNvPr id="23" name="TextBox 22"/>
            <p:cNvSpPr txBox="1"/>
            <p:nvPr/>
          </p:nvSpPr>
          <p:spPr>
            <a:xfrm>
              <a:off x="3059832" y="673532"/>
              <a:ext cx="13681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>
                  <a:solidFill>
                    <a:srgbClr val="00B050"/>
                  </a:solidFill>
                </a:rPr>
                <a:t>=</a:t>
              </a:r>
            </a:p>
          </p:txBody>
        </p:sp>
        <p:sp>
          <p:nvSpPr>
            <p:cNvPr id="24" name="Дуга 23"/>
            <p:cNvSpPr/>
            <p:nvPr/>
          </p:nvSpPr>
          <p:spPr>
            <a:xfrm>
              <a:off x="2555776" y="411921"/>
              <a:ext cx="720080" cy="442469"/>
            </a:xfrm>
            <a:prstGeom prst="arc">
              <a:avLst>
                <a:gd name="adj1" fmla="val 10576915"/>
                <a:gd name="adj2" fmla="val 21348244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2098877" y="4213350"/>
            <a:ext cx="1512168" cy="784831"/>
            <a:chOff x="2555776" y="411921"/>
            <a:chExt cx="1872208" cy="784831"/>
          </a:xfrm>
        </p:grpSpPr>
        <p:sp>
          <p:nvSpPr>
            <p:cNvPr id="26" name="TextBox 25"/>
            <p:cNvSpPr txBox="1"/>
            <p:nvPr/>
          </p:nvSpPr>
          <p:spPr>
            <a:xfrm>
              <a:off x="3059832" y="673532"/>
              <a:ext cx="13681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>
                  <a:solidFill>
                    <a:srgbClr val="00B050"/>
                  </a:solidFill>
                </a:rPr>
                <a:t>=</a:t>
              </a:r>
            </a:p>
          </p:txBody>
        </p:sp>
        <p:sp>
          <p:nvSpPr>
            <p:cNvPr id="27" name="Дуга 26"/>
            <p:cNvSpPr/>
            <p:nvPr/>
          </p:nvSpPr>
          <p:spPr>
            <a:xfrm>
              <a:off x="2555776" y="411921"/>
              <a:ext cx="720080" cy="442469"/>
            </a:xfrm>
            <a:prstGeom prst="arc">
              <a:avLst>
                <a:gd name="adj1" fmla="val 10576915"/>
                <a:gd name="adj2" fmla="val 21348244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1414779" y="4870463"/>
            <a:ext cx="1512168" cy="784831"/>
            <a:chOff x="2555776" y="411921"/>
            <a:chExt cx="1872208" cy="784831"/>
          </a:xfrm>
        </p:grpSpPr>
        <p:sp>
          <p:nvSpPr>
            <p:cNvPr id="29" name="TextBox 28"/>
            <p:cNvSpPr txBox="1"/>
            <p:nvPr/>
          </p:nvSpPr>
          <p:spPr>
            <a:xfrm>
              <a:off x="3059832" y="673532"/>
              <a:ext cx="13681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>
                  <a:solidFill>
                    <a:srgbClr val="00B050"/>
                  </a:solidFill>
                </a:rPr>
                <a:t>=</a:t>
              </a:r>
            </a:p>
          </p:txBody>
        </p:sp>
        <p:sp>
          <p:nvSpPr>
            <p:cNvPr id="30" name="Дуга 29"/>
            <p:cNvSpPr/>
            <p:nvPr/>
          </p:nvSpPr>
          <p:spPr>
            <a:xfrm>
              <a:off x="2555776" y="411921"/>
              <a:ext cx="720080" cy="442469"/>
            </a:xfrm>
            <a:prstGeom prst="arc">
              <a:avLst>
                <a:gd name="adj1" fmla="val 10576915"/>
                <a:gd name="adj2" fmla="val 21348244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2443120" y="5497792"/>
            <a:ext cx="1512168" cy="784831"/>
            <a:chOff x="2555776" y="411921"/>
            <a:chExt cx="1872208" cy="784831"/>
          </a:xfrm>
        </p:grpSpPr>
        <p:sp>
          <p:nvSpPr>
            <p:cNvPr id="32" name="TextBox 31"/>
            <p:cNvSpPr txBox="1"/>
            <p:nvPr/>
          </p:nvSpPr>
          <p:spPr>
            <a:xfrm>
              <a:off x="3059832" y="673532"/>
              <a:ext cx="13681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>
                  <a:solidFill>
                    <a:srgbClr val="00B050"/>
                  </a:solidFill>
                </a:rPr>
                <a:t>=</a:t>
              </a:r>
            </a:p>
          </p:txBody>
        </p:sp>
        <p:sp>
          <p:nvSpPr>
            <p:cNvPr id="33" name="Дуга 32"/>
            <p:cNvSpPr/>
            <p:nvPr/>
          </p:nvSpPr>
          <p:spPr>
            <a:xfrm>
              <a:off x="2555776" y="411921"/>
              <a:ext cx="720080" cy="442469"/>
            </a:xfrm>
            <a:prstGeom prst="arc">
              <a:avLst>
                <a:gd name="adj1" fmla="val 10576915"/>
                <a:gd name="adj2" fmla="val 21348244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2671089" y="325708"/>
            <a:ext cx="1512168" cy="784831"/>
            <a:chOff x="2555776" y="411921"/>
            <a:chExt cx="1872208" cy="784831"/>
          </a:xfrm>
        </p:grpSpPr>
        <p:sp>
          <p:nvSpPr>
            <p:cNvPr id="35" name="TextBox 34"/>
            <p:cNvSpPr txBox="1"/>
            <p:nvPr/>
          </p:nvSpPr>
          <p:spPr>
            <a:xfrm>
              <a:off x="3059832" y="673532"/>
              <a:ext cx="13681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>
                  <a:solidFill>
                    <a:srgbClr val="00B050"/>
                  </a:solidFill>
                </a:rPr>
                <a:t>=</a:t>
              </a:r>
            </a:p>
          </p:txBody>
        </p:sp>
        <p:sp>
          <p:nvSpPr>
            <p:cNvPr id="36" name="Дуга 35"/>
            <p:cNvSpPr/>
            <p:nvPr/>
          </p:nvSpPr>
          <p:spPr>
            <a:xfrm>
              <a:off x="2555776" y="411921"/>
              <a:ext cx="720080" cy="442469"/>
            </a:xfrm>
            <a:prstGeom prst="arc">
              <a:avLst>
                <a:gd name="adj1" fmla="val 10576915"/>
                <a:gd name="adj2" fmla="val 21348244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2947176" y="1603874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а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443120" y="2261979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а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001943" y="3545744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а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374424" y="6136670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а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772370" y="298493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о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132166" y="969228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о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915816" y="2916233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о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207991" y="4175255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о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541214" y="4846070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о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519922" y="5500417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о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461AA3D-2552-4A70-A465-864B8F76579F}"/>
              </a:ext>
            </a:extLst>
          </p:cNvPr>
          <p:cNvSpPr txBox="1"/>
          <p:nvPr/>
        </p:nvSpPr>
        <p:spPr>
          <a:xfrm>
            <a:off x="6510454" y="169475"/>
            <a:ext cx="999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В ПАРАХ</a:t>
            </a:r>
          </a:p>
        </p:txBody>
      </p:sp>
    </p:spTree>
    <p:extLst>
      <p:ext uri="{BB962C8B-B14F-4D97-AF65-F5344CB8AC3E}">
        <p14:creationId xmlns:p14="http://schemas.microsoft.com/office/powerpoint/2010/main" val="2931367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624736"/>
          </a:xfrm>
        </p:spPr>
        <p:txBody>
          <a:bodyPr>
            <a:normAutofit fontScale="77500" lnSpcReduction="20000"/>
          </a:bodyPr>
          <a:lstStyle/>
          <a:p>
            <a:pPr marL="514350" lvl="0" indent="-514350">
              <a:lnSpc>
                <a:spcPct val="170000"/>
              </a:lnSpc>
              <a:buFont typeface="+mj-lt"/>
              <a:buAutoNum type="arabicPeriod"/>
            </a:pPr>
            <a:r>
              <a:rPr lang="ru-RU" dirty="0"/>
              <a:t>морские </a:t>
            </a:r>
            <a:r>
              <a:rPr lang="ru-RU" dirty="0" err="1"/>
              <a:t>водор</a:t>
            </a:r>
            <a:r>
              <a:rPr lang="ru-RU" dirty="0"/>
              <a:t>__</a:t>
            </a:r>
            <a:r>
              <a:rPr lang="ru-RU" dirty="0" err="1"/>
              <a:t>сли</a:t>
            </a:r>
            <a:endParaRPr lang="ru-RU" dirty="0"/>
          </a:p>
          <a:p>
            <a:pPr marL="514350" lvl="0" indent="-514350">
              <a:lnSpc>
                <a:spcPct val="170000"/>
              </a:lnSpc>
              <a:buFont typeface="+mj-lt"/>
              <a:buAutoNum type="arabicPeriod"/>
            </a:pPr>
            <a:r>
              <a:rPr lang="ru-RU" dirty="0"/>
              <a:t>вечнозелёные р__</a:t>
            </a:r>
            <a:r>
              <a:rPr lang="ru-RU" dirty="0" err="1"/>
              <a:t>стения</a:t>
            </a:r>
            <a:endParaRPr lang="ru-RU" dirty="0"/>
          </a:p>
          <a:p>
            <a:pPr marL="514350" lvl="0" indent="-514350">
              <a:lnSpc>
                <a:spcPct val="170000"/>
              </a:lnSpc>
              <a:buFont typeface="+mj-lt"/>
              <a:buAutoNum type="arabicPeriod"/>
            </a:pPr>
            <a:r>
              <a:rPr lang="ru-RU" dirty="0"/>
              <a:t>юношеский </a:t>
            </a:r>
            <a:r>
              <a:rPr lang="ru-RU" dirty="0" err="1"/>
              <a:t>возр</a:t>
            </a:r>
            <a:r>
              <a:rPr lang="ru-RU" dirty="0"/>
              <a:t>__</a:t>
            </a:r>
            <a:r>
              <a:rPr lang="ru-RU" dirty="0" err="1"/>
              <a:t>ст</a:t>
            </a:r>
            <a:endParaRPr lang="ru-RU" dirty="0"/>
          </a:p>
          <a:p>
            <a:pPr marL="514350" lvl="0" indent="-514350">
              <a:lnSpc>
                <a:spcPct val="170000"/>
              </a:lnSpc>
              <a:buFont typeface="+mj-lt"/>
              <a:buAutoNum type="arabicPeriod"/>
            </a:pPr>
            <a:r>
              <a:rPr lang="ru-RU" dirty="0"/>
              <a:t>зелёный </a:t>
            </a:r>
            <a:r>
              <a:rPr lang="ru-RU" dirty="0" err="1"/>
              <a:t>р__сточек</a:t>
            </a:r>
            <a:endParaRPr lang="ru-RU" dirty="0"/>
          </a:p>
          <a:p>
            <a:pPr marL="514350" lvl="0" indent="-514350">
              <a:lnSpc>
                <a:spcPct val="170000"/>
              </a:lnSpc>
              <a:buFont typeface="+mj-lt"/>
              <a:buAutoNum type="arabicPeriod"/>
            </a:pPr>
            <a:r>
              <a:rPr lang="ru-RU" dirty="0" err="1"/>
              <a:t>дикор</a:t>
            </a:r>
            <a:r>
              <a:rPr lang="ru-RU" dirty="0"/>
              <a:t>__</a:t>
            </a:r>
            <a:r>
              <a:rPr lang="ru-RU" dirty="0" err="1"/>
              <a:t>стущий</a:t>
            </a:r>
            <a:endParaRPr lang="ru-RU" dirty="0"/>
          </a:p>
          <a:p>
            <a:pPr marL="514350" lvl="0" indent="-514350">
              <a:lnSpc>
                <a:spcPct val="170000"/>
              </a:lnSpc>
              <a:buFont typeface="+mj-lt"/>
              <a:buAutoNum type="arabicPeriod"/>
            </a:pPr>
            <a:r>
              <a:rPr lang="ru-RU" dirty="0"/>
              <a:t>маленький </a:t>
            </a:r>
            <a:r>
              <a:rPr lang="ru-RU" dirty="0" err="1"/>
              <a:t>р__сток</a:t>
            </a:r>
            <a:endParaRPr lang="ru-RU" dirty="0"/>
          </a:p>
          <a:p>
            <a:pPr marL="514350" lvl="0" indent="-514350">
              <a:lnSpc>
                <a:spcPct val="170000"/>
              </a:lnSpc>
              <a:buFont typeface="+mj-lt"/>
              <a:buAutoNum type="arabicPeriod"/>
            </a:pPr>
            <a:r>
              <a:rPr lang="ru-RU" dirty="0"/>
              <a:t>перспективная </a:t>
            </a:r>
            <a:r>
              <a:rPr lang="ru-RU" dirty="0" err="1"/>
              <a:t>отр</a:t>
            </a:r>
            <a:r>
              <a:rPr lang="ru-RU" dirty="0"/>
              <a:t>__</a:t>
            </a:r>
            <a:r>
              <a:rPr lang="ru-RU" dirty="0" err="1"/>
              <a:t>сль</a:t>
            </a:r>
            <a:endParaRPr lang="ru-RU" dirty="0"/>
          </a:p>
          <a:p>
            <a:pPr marL="514350" lvl="0" indent="-514350">
              <a:lnSpc>
                <a:spcPct val="170000"/>
              </a:lnSpc>
              <a:buFont typeface="+mj-lt"/>
              <a:buAutoNum type="arabicPeriod"/>
            </a:pPr>
            <a:r>
              <a:rPr lang="ru-RU" dirty="0"/>
              <a:t>нежная пор__</a:t>
            </a:r>
            <a:r>
              <a:rPr lang="ru-RU" dirty="0" err="1"/>
              <a:t>сль</a:t>
            </a:r>
            <a:endParaRPr lang="ru-RU" dirty="0"/>
          </a:p>
          <a:p>
            <a:pPr marL="514350" lvl="0" indent="-514350">
              <a:lnSpc>
                <a:spcPct val="170000"/>
              </a:lnSpc>
              <a:buFont typeface="+mj-lt"/>
              <a:buAutoNum type="arabicPeriod"/>
            </a:pPr>
            <a:r>
              <a:rPr lang="ru-RU" dirty="0"/>
              <a:t>р__</a:t>
            </a:r>
            <a:r>
              <a:rPr lang="ru-RU" dirty="0" err="1"/>
              <a:t>стительная</a:t>
            </a:r>
            <a:r>
              <a:rPr lang="ru-RU" dirty="0"/>
              <a:t> пища</a:t>
            </a:r>
          </a:p>
          <a:p>
            <a:pPr marL="514350" lvl="0" indent="-514350">
              <a:lnSpc>
                <a:spcPct val="170000"/>
              </a:lnSpc>
              <a:buFont typeface="+mj-lt"/>
              <a:buAutoNum type="arabicPeriod"/>
            </a:pPr>
            <a:r>
              <a:rPr lang="ru-RU" dirty="0"/>
              <a:t>дубы </a:t>
            </a:r>
            <a:r>
              <a:rPr lang="ru-RU" dirty="0" err="1"/>
              <a:t>разр</a:t>
            </a:r>
            <a:r>
              <a:rPr lang="ru-RU" dirty="0"/>
              <a:t>__</a:t>
            </a:r>
            <a:r>
              <a:rPr lang="ru-RU" dirty="0" err="1"/>
              <a:t>слись</a:t>
            </a:r>
            <a:endParaRPr lang="ru-RU" dirty="0"/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059832" y="179929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о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11760" y="2124145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о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71800" y="3393166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о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27784" y="4705804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о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11760" y="5949280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о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03848" y="828001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а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35696" y="2772217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а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45953" y="4068361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а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87624" y="5355574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75856" y="1439899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а</a:t>
            </a:r>
          </a:p>
        </p:txBody>
      </p:sp>
      <p:grpSp>
        <p:nvGrpSpPr>
          <p:cNvPr id="16" name="Группа 15"/>
          <p:cNvGrpSpPr/>
          <p:nvPr/>
        </p:nvGrpSpPr>
        <p:grpSpPr>
          <a:xfrm>
            <a:off x="2987824" y="179929"/>
            <a:ext cx="1512168" cy="784831"/>
            <a:chOff x="2555776" y="411921"/>
            <a:chExt cx="1872208" cy="784831"/>
          </a:xfrm>
        </p:grpSpPr>
        <p:sp>
          <p:nvSpPr>
            <p:cNvPr id="17" name="TextBox 16"/>
            <p:cNvSpPr txBox="1"/>
            <p:nvPr/>
          </p:nvSpPr>
          <p:spPr>
            <a:xfrm>
              <a:off x="3059832" y="673532"/>
              <a:ext cx="13681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>
                  <a:solidFill>
                    <a:srgbClr val="00B050"/>
                  </a:solidFill>
                </a:rPr>
                <a:t>=</a:t>
              </a:r>
            </a:p>
          </p:txBody>
        </p:sp>
        <p:sp>
          <p:nvSpPr>
            <p:cNvPr id="18" name="Дуга 17"/>
            <p:cNvSpPr/>
            <p:nvPr/>
          </p:nvSpPr>
          <p:spPr>
            <a:xfrm>
              <a:off x="2555776" y="411921"/>
              <a:ext cx="720080" cy="442469"/>
            </a:xfrm>
            <a:prstGeom prst="arc">
              <a:avLst>
                <a:gd name="adj1" fmla="val 10576915"/>
                <a:gd name="adj2" fmla="val 21348244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2339752" y="6018255"/>
            <a:ext cx="1512168" cy="784831"/>
            <a:chOff x="2555776" y="411921"/>
            <a:chExt cx="1872208" cy="784831"/>
          </a:xfrm>
        </p:grpSpPr>
        <p:sp>
          <p:nvSpPr>
            <p:cNvPr id="20" name="TextBox 19"/>
            <p:cNvSpPr txBox="1"/>
            <p:nvPr/>
          </p:nvSpPr>
          <p:spPr>
            <a:xfrm>
              <a:off x="3059832" y="673532"/>
              <a:ext cx="13681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>
                  <a:solidFill>
                    <a:srgbClr val="00B050"/>
                  </a:solidFill>
                </a:rPr>
                <a:t>=</a:t>
              </a:r>
            </a:p>
          </p:txBody>
        </p:sp>
        <p:sp>
          <p:nvSpPr>
            <p:cNvPr id="21" name="Дуга 20"/>
            <p:cNvSpPr/>
            <p:nvPr/>
          </p:nvSpPr>
          <p:spPr>
            <a:xfrm>
              <a:off x="2555776" y="411921"/>
              <a:ext cx="720080" cy="442469"/>
            </a:xfrm>
            <a:prstGeom prst="arc">
              <a:avLst>
                <a:gd name="adj1" fmla="val 10576915"/>
                <a:gd name="adj2" fmla="val 21348244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2519772" y="4732401"/>
            <a:ext cx="1512168" cy="784831"/>
            <a:chOff x="2555776" y="411921"/>
            <a:chExt cx="1872208" cy="784831"/>
          </a:xfrm>
        </p:grpSpPr>
        <p:sp>
          <p:nvSpPr>
            <p:cNvPr id="23" name="TextBox 22"/>
            <p:cNvSpPr txBox="1"/>
            <p:nvPr/>
          </p:nvSpPr>
          <p:spPr>
            <a:xfrm>
              <a:off x="3059832" y="673532"/>
              <a:ext cx="13681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>
                  <a:solidFill>
                    <a:srgbClr val="00B050"/>
                  </a:solidFill>
                </a:rPr>
                <a:t>=</a:t>
              </a:r>
            </a:p>
          </p:txBody>
        </p:sp>
        <p:sp>
          <p:nvSpPr>
            <p:cNvPr id="24" name="Дуга 23"/>
            <p:cNvSpPr/>
            <p:nvPr/>
          </p:nvSpPr>
          <p:spPr>
            <a:xfrm>
              <a:off x="2555776" y="411921"/>
              <a:ext cx="720080" cy="442469"/>
            </a:xfrm>
            <a:prstGeom prst="arc">
              <a:avLst>
                <a:gd name="adj1" fmla="val 10576915"/>
                <a:gd name="adj2" fmla="val 21348244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3101375" y="844333"/>
            <a:ext cx="1872208" cy="784831"/>
            <a:chOff x="2555776" y="411921"/>
            <a:chExt cx="1872208" cy="784831"/>
          </a:xfrm>
        </p:grpSpPr>
        <p:sp>
          <p:nvSpPr>
            <p:cNvPr id="26" name="TextBox 25"/>
            <p:cNvSpPr txBox="1"/>
            <p:nvPr/>
          </p:nvSpPr>
          <p:spPr>
            <a:xfrm>
              <a:off x="3059832" y="673532"/>
              <a:ext cx="13681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>
                  <a:solidFill>
                    <a:srgbClr val="00B050"/>
                  </a:solidFill>
                </a:rPr>
                <a:t>=</a:t>
              </a:r>
            </a:p>
          </p:txBody>
        </p:sp>
        <p:sp>
          <p:nvSpPr>
            <p:cNvPr id="27" name="Дуга 26"/>
            <p:cNvSpPr/>
            <p:nvPr/>
          </p:nvSpPr>
          <p:spPr>
            <a:xfrm>
              <a:off x="2555776" y="411921"/>
              <a:ext cx="720080" cy="442469"/>
            </a:xfrm>
            <a:prstGeom prst="arc">
              <a:avLst>
                <a:gd name="adj1" fmla="val 10576915"/>
                <a:gd name="adj2" fmla="val 21348244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3198365" y="1471325"/>
            <a:ext cx="1872208" cy="784831"/>
            <a:chOff x="2555776" y="411921"/>
            <a:chExt cx="1872208" cy="784831"/>
          </a:xfrm>
        </p:grpSpPr>
        <p:sp>
          <p:nvSpPr>
            <p:cNvPr id="29" name="TextBox 28"/>
            <p:cNvSpPr txBox="1"/>
            <p:nvPr/>
          </p:nvSpPr>
          <p:spPr>
            <a:xfrm>
              <a:off x="3059832" y="673532"/>
              <a:ext cx="13681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>
                  <a:solidFill>
                    <a:srgbClr val="00B050"/>
                  </a:solidFill>
                </a:rPr>
                <a:t>=</a:t>
              </a:r>
            </a:p>
          </p:txBody>
        </p:sp>
        <p:sp>
          <p:nvSpPr>
            <p:cNvPr id="30" name="Дуга 29"/>
            <p:cNvSpPr/>
            <p:nvPr/>
          </p:nvSpPr>
          <p:spPr>
            <a:xfrm>
              <a:off x="2555776" y="411921"/>
              <a:ext cx="720080" cy="442469"/>
            </a:xfrm>
            <a:prstGeom prst="arc">
              <a:avLst>
                <a:gd name="adj1" fmla="val 10576915"/>
                <a:gd name="adj2" fmla="val 21348244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2264287" y="2168200"/>
            <a:ext cx="1872208" cy="784831"/>
            <a:chOff x="2555776" y="411921"/>
            <a:chExt cx="1872208" cy="784831"/>
          </a:xfrm>
        </p:grpSpPr>
        <p:sp>
          <p:nvSpPr>
            <p:cNvPr id="32" name="TextBox 31"/>
            <p:cNvSpPr txBox="1"/>
            <p:nvPr/>
          </p:nvSpPr>
          <p:spPr>
            <a:xfrm>
              <a:off x="3059832" y="673532"/>
              <a:ext cx="13681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>
                  <a:solidFill>
                    <a:srgbClr val="00B050"/>
                  </a:solidFill>
                </a:rPr>
                <a:t>=</a:t>
              </a:r>
            </a:p>
          </p:txBody>
        </p:sp>
        <p:sp>
          <p:nvSpPr>
            <p:cNvPr id="33" name="Дуга 32"/>
            <p:cNvSpPr/>
            <p:nvPr/>
          </p:nvSpPr>
          <p:spPr>
            <a:xfrm>
              <a:off x="2555776" y="411921"/>
              <a:ext cx="720080" cy="442469"/>
            </a:xfrm>
            <a:prstGeom prst="arc">
              <a:avLst>
                <a:gd name="adj1" fmla="val 10576915"/>
                <a:gd name="adj2" fmla="val 21348244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1780587" y="2784727"/>
            <a:ext cx="1872208" cy="784831"/>
            <a:chOff x="2555776" y="411921"/>
            <a:chExt cx="1872208" cy="784831"/>
          </a:xfrm>
        </p:grpSpPr>
        <p:sp>
          <p:nvSpPr>
            <p:cNvPr id="35" name="TextBox 34"/>
            <p:cNvSpPr txBox="1"/>
            <p:nvPr/>
          </p:nvSpPr>
          <p:spPr>
            <a:xfrm>
              <a:off x="3059832" y="673532"/>
              <a:ext cx="13681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>
                  <a:solidFill>
                    <a:srgbClr val="00B050"/>
                  </a:solidFill>
                </a:rPr>
                <a:t>=</a:t>
              </a:r>
            </a:p>
          </p:txBody>
        </p:sp>
        <p:sp>
          <p:nvSpPr>
            <p:cNvPr id="36" name="Дуга 35"/>
            <p:cNvSpPr/>
            <p:nvPr/>
          </p:nvSpPr>
          <p:spPr>
            <a:xfrm>
              <a:off x="2555776" y="411921"/>
              <a:ext cx="720080" cy="442469"/>
            </a:xfrm>
            <a:prstGeom prst="arc">
              <a:avLst>
                <a:gd name="adj1" fmla="val 10576915"/>
                <a:gd name="adj2" fmla="val 21348244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Группа 36"/>
          <p:cNvGrpSpPr/>
          <p:nvPr/>
        </p:nvGrpSpPr>
        <p:grpSpPr>
          <a:xfrm>
            <a:off x="2681857" y="3449315"/>
            <a:ext cx="1872208" cy="784831"/>
            <a:chOff x="2555776" y="411921"/>
            <a:chExt cx="1872208" cy="784831"/>
          </a:xfrm>
        </p:grpSpPr>
        <p:sp>
          <p:nvSpPr>
            <p:cNvPr id="38" name="TextBox 37"/>
            <p:cNvSpPr txBox="1"/>
            <p:nvPr/>
          </p:nvSpPr>
          <p:spPr>
            <a:xfrm>
              <a:off x="3059832" y="673532"/>
              <a:ext cx="13681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>
                  <a:solidFill>
                    <a:srgbClr val="00B050"/>
                  </a:solidFill>
                </a:rPr>
                <a:t>=</a:t>
              </a:r>
            </a:p>
          </p:txBody>
        </p:sp>
        <p:sp>
          <p:nvSpPr>
            <p:cNvPr id="39" name="Дуга 38"/>
            <p:cNvSpPr/>
            <p:nvPr/>
          </p:nvSpPr>
          <p:spPr>
            <a:xfrm>
              <a:off x="2555776" y="411921"/>
              <a:ext cx="720080" cy="442469"/>
            </a:xfrm>
            <a:prstGeom prst="arc">
              <a:avLst>
                <a:gd name="adj1" fmla="val 10576915"/>
                <a:gd name="adj2" fmla="val 21348244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1043608" y="5393777"/>
            <a:ext cx="1872208" cy="784831"/>
            <a:chOff x="2555776" y="411921"/>
            <a:chExt cx="1872208" cy="784831"/>
          </a:xfrm>
        </p:grpSpPr>
        <p:sp>
          <p:nvSpPr>
            <p:cNvPr id="41" name="TextBox 40"/>
            <p:cNvSpPr txBox="1"/>
            <p:nvPr/>
          </p:nvSpPr>
          <p:spPr>
            <a:xfrm>
              <a:off x="3059832" y="673532"/>
              <a:ext cx="13681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>
                  <a:solidFill>
                    <a:srgbClr val="00B050"/>
                  </a:solidFill>
                </a:rPr>
                <a:t>=</a:t>
              </a:r>
            </a:p>
          </p:txBody>
        </p:sp>
        <p:sp>
          <p:nvSpPr>
            <p:cNvPr id="42" name="Дуга 41"/>
            <p:cNvSpPr/>
            <p:nvPr/>
          </p:nvSpPr>
          <p:spPr>
            <a:xfrm>
              <a:off x="2555776" y="411921"/>
              <a:ext cx="720080" cy="442469"/>
            </a:xfrm>
            <a:prstGeom prst="arc">
              <a:avLst>
                <a:gd name="adj1" fmla="val 10576915"/>
                <a:gd name="adj2" fmla="val 21348244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3" name="Группа 42"/>
          <p:cNvGrpSpPr/>
          <p:nvPr/>
        </p:nvGrpSpPr>
        <p:grpSpPr>
          <a:xfrm>
            <a:off x="3461415" y="4119154"/>
            <a:ext cx="1512168" cy="784831"/>
            <a:chOff x="2555776" y="411921"/>
            <a:chExt cx="1872208" cy="784831"/>
          </a:xfrm>
        </p:grpSpPr>
        <p:sp>
          <p:nvSpPr>
            <p:cNvPr id="44" name="TextBox 43"/>
            <p:cNvSpPr txBox="1"/>
            <p:nvPr/>
          </p:nvSpPr>
          <p:spPr>
            <a:xfrm>
              <a:off x="3059832" y="673532"/>
              <a:ext cx="13681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b="1" dirty="0">
                  <a:solidFill>
                    <a:srgbClr val="00B050"/>
                  </a:solidFill>
                </a:rPr>
                <a:t>=</a:t>
              </a:r>
            </a:p>
          </p:txBody>
        </p:sp>
        <p:sp>
          <p:nvSpPr>
            <p:cNvPr id="45" name="Дуга 44"/>
            <p:cNvSpPr/>
            <p:nvPr/>
          </p:nvSpPr>
          <p:spPr>
            <a:xfrm>
              <a:off x="2555776" y="411921"/>
              <a:ext cx="720080" cy="442469"/>
            </a:xfrm>
            <a:prstGeom prst="arc">
              <a:avLst>
                <a:gd name="adj1" fmla="val 10576915"/>
                <a:gd name="adj2" fmla="val 21348244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3715567" y="2214690"/>
            <a:ext cx="2818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исключение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689969" y="3501468"/>
            <a:ext cx="2818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исключение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464122" y="4140396"/>
            <a:ext cx="2818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исключение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CB5E717-9C94-4760-A49E-52AB2808CDA9}"/>
              </a:ext>
            </a:extLst>
          </p:cNvPr>
          <p:cNvSpPr txBox="1"/>
          <p:nvPr/>
        </p:nvSpPr>
        <p:spPr>
          <a:xfrm>
            <a:off x="6510454" y="169475"/>
            <a:ext cx="2083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САМОСТОЯТЕЛЬНО</a:t>
            </a:r>
          </a:p>
        </p:txBody>
      </p:sp>
    </p:spTree>
    <p:extLst>
      <p:ext uri="{BB962C8B-B14F-4D97-AF65-F5344CB8AC3E}">
        <p14:creationId xmlns:p14="http://schemas.microsoft.com/office/powerpoint/2010/main" val="714044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46" grpId="0"/>
      <p:bldP spid="47" grpId="0"/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525344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dirty="0"/>
              <a:t>«Дорогой Дядя Фёдор! Приезжай скорей в Простоквашино! У нас проблемы! Шарик с </a:t>
            </a:r>
            <a:r>
              <a:rPr lang="ru-RU" dirty="0" err="1"/>
              <a:t>Матроскиным</a:t>
            </a:r>
            <a:r>
              <a:rPr lang="ru-RU" dirty="0"/>
              <a:t> опять поругались и не хотят в огороде работать. А в огороде </a:t>
            </a:r>
            <a:r>
              <a:rPr lang="ru-RU" dirty="0" err="1"/>
              <a:t>вырасли</a:t>
            </a:r>
            <a:r>
              <a:rPr lang="ru-RU" dirty="0"/>
              <a:t> помидоры. Надо собирать. Дорожки </a:t>
            </a:r>
            <a:r>
              <a:rPr lang="ru-RU" dirty="0" err="1"/>
              <a:t>зарасли</a:t>
            </a:r>
            <a:r>
              <a:rPr lang="ru-RU" dirty="0"/>
              <a:t> бурьяном. Я предлагал помощь, а они отказываются. В бочке с водой одна тина да </a:t>
            </a:r>
            <a:r>
              <a:rPr lang="ru-RU" dirty="0" err="1"/>
              <a:t>водорасли</a:t>
            </a:r>
            <a:r>
              <a:rPr lang="ru-RU" dirty="0"/>
              <a:t>. Яблоки выросли и червям достались. Пропадает </a:t>
            </a:r>
            <a:r>
              <a:rPr lang="ru-RU" dirty="0" err="1"/>
              <a:t>вырощенный</a:t>
            </a:r>
            <a:r>
              <a:rPr lang="ru-RU" dirty="0"/>
              <a:t> урожай! Вот такие дела. Приезжай скорее, Дядя Фёдор!»</a:t>
            </a:r>
          </a:p>
          <a:p>
            <a:pPr>
              <a:lnSpc>
                <a:spcPct val="150000"/>
              </a:lnSpc>
            </a:pP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508104" y="2636912"/>
            <a:ext cx="151216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6588224" y="3284984"/>
            <a:ext cx="151216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457200" y="5157192"/>
            <a:ext cx="181054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707904" y="5189656"/>
            <a:ext cx="151216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435345" y="5877272"/>
            <a:ext cx="220866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Дуга 11"/>
          <p:cNvSpPr/>
          <p:nvPr/>
        </p:nvSpPr>
        <p:spPr>
          <a:xfrm>
            <a:off x="6012160" y="1988841"/>
            <a:ext cx="504056" cy="442469"/>
          </a:xfrm>
          <a:prstGeom prst="arc">
            <a:avLst>
              <a:gd name="adj1" fmla="val 10576915"/>
              <a:gd name="adj2" fmla="val 21348244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6300192" y="2272501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=</a:t>
            </a: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H="1">
            <a:off x="6156176" y="2210075"/>
            <a:ext cx="288032" cy="28282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089340" y="1904869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20" name="Дуга 19"/>
          <p:cNvSpPr/>
          <p:nvPr/>
        </p:nvSpPr>
        <p:spPr>
          <a:xfrm>
            <a:off x="6984268" y="2634562"/>
            <a:ext cx="540060" cy="442469"/>
          </a:xfrm>
          <a:prstGeom prst="arc">
            <a:avLst>
              <a:gd name="adj1" fmla="val 10576915"/>
              <a:gd name="adj2" fmla="val 21348244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7244480" y="2919398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=</a:t>
            </a: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H="1">
            <a:off x="7105302" y="2862263"/>
            <a:ext cx="288032" cy="28282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092280" y="2502013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24" name="Дуга 23"/>
          <p:cNvSpPr/>
          <p:nvPr/>
        </p:nvSpPr>
        <p:spPr>
          <a:xfrm>
            <a:off x="1376477" y="4581128"/>
            <a:ext cx="531227" cy="442469"/>
          </a:xfrm>
          <a:prstGeom prst="arc">
            <a:avLst>
              <a:gd name="adj1" fmla="val 10576915"/>
              <a:gd name="adj2" fmla="val 21348244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1642090" y="4802362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=</a:t>
            </a: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H="1">
            <a:off x="1498074" y="4781151"/>
            <a:ext cx="288032" cy="28282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440649" y="4460265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28" name="Дуга 27"/>
          <p:cNvSpPr/>
          <p:nvPr/>
        </p:nvSpPr>
        <p:spPr>
          <a:xfrm>
            <a:off x="4230403" y="4570707"/>
            <a:ext cx="485613" cy="442469"/>
          </a:xfrm>
          <a:prstGeom prst="arc">
            <a:avLst>
              <a:gd name="adj1" fmla="val 10576915"/>
              <a:gd name="adj2" fmla="val 21348244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4480369" y="4816597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=</a:t>
            </a:r>
          </a:p>
        </p:txBody>
      </p:sp>
      <p:sp>
        <p:nvSpPr>
          <p:cNvPr id="30" name="Дуга 29"/>
          <p:cNvSpPr/>
          <p:nvPr/>
        </p:nvSpPr>
        <p:spPr>
          <a:xfrm>
            <a:off x="2862841" y="5189656"/>
            <a:ext cx="629039" cy="442469"/>
          </a:xfrm>
          <a:prstGeom prst="arc">
            <a:avLst>
              <a:gd name="adj1" fmla="val 10576915"/>
              <a:gd name="adj2" fmla="val 21348244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3227094" y="5496199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=</a:t>
            </a: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H="1">
            <a:off x="3010242" y="5384858"/>
            <a:ext cx="288032" cy="28282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948578" y="5094749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а</a:t>
            </a:r>
          </a:p>
        </p:txBody>
      </p:sp>
    </p:spTree>
    <p:extLst>
      <p:ext uri="{BB962C8B-B14F-4D97-AF65-F5344CB8AC3E}">
        <p14:creationId xmlns:p14="http://schemas.microsoft.com/office/powerpoint/2010/main" val="1712470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6" grpId="0"/>
      <p:bldP spid="19" grpId="0"/>
      <p:bldP spid="20" grpId="0" animBg="1"/>
      <p:bldP spid="21" grpId="0"/>
      <p:bldP spid="23" grpId="0"/>
      <p:bldP spid="24" grpId="0" animBg="1"/>
      <p:bldP spid="25" grpId="0"/>
      <p:bldP spid="27" grpId="0"/>
      <p:bldP spid="28" grpId="0" animBg="1"/>
      <p:bldP spid="29" grpId="0"/>
      <p:bldP spid="30" grpId="0" animBg="1"/>
      <p:bldP spid="31" grpId="0"/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Усатый жук увидел </a:t>
            </a:r>
            <a:r>
              <a:rPr lang="ru-RU" dirty="0" err="1"/>
              <a:t>расток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– Ты кто?</a:t>
            </a:r>
          </a:p>
          <a:p>
            <a:pPr marL="0" indent="0">
              <a:buNone/>
            </a:pPr>
            <a:r>
              <a:rPr lang="ru-RU" dirty="0"/>
              <a:t>– </a:t>
            </a:r>
            <a:r>
              <a:rPr lang="ru-RU" dirty="0" err="1"/>
              <a:t>Расток</a:t>
            </a:r>
            <a:r>
              <a:rPr lang="ru-RU" dirty="0"/>
              <a:t>. Давай дружить?</a:t>
            </a:r>
          </a:p>
          <a:p>
            <a:pPr marL="0" indent="0">
              <a:buNone/>
            </a:pPr>
            <a:r>
              <a:rPr lang="ru-RU" dirty="0"/>
              <a:t>– Ты слишком мал, – сказал уже </a:t>
            </a:r>
            <a:r>
              <a:rPr lang="ru-RU" dirty="0" err="1"/>
              <a:t>вырасший</a:t>
            </a:r>
            <a:r>
              <a:rPr lang="ru-RU" dirty="0"/>
              <a:t> жук.</a:t>
            </a:r>
          </a:p>
          <a:p>
            <a:pPr marL="0" indent="0">
              <a:buNone/>
            </a:pPr>
            <a:r>
              <a:rPr lang="ru-RU" dirty="0"/>
              <a:t>Прошла зима.</a:t>
            </a:r>
          </a:p>
          <a:p>
            <a:pPr marL="0" indent="0">
              <a:buNone/>
            </a:pPr>
            <a:r>
              <a:rPr lang="ru-RU" dirty="0"/>
              <a:t>Приполз усатый жук.</a:t>
            </a:r>
          </a:p>
          <a:p>
            <a:pPr marL="0" indent="0">
              <a:buNone/>
            </a:pPr>
            <a:r>
              <a:rPr lang="ru-RU" dirty="0"/>
              <a:t>Видит: стоит разрастающийся куст.</a:t>
            </a:r>
          </a:p>
          <a:p>
            <a:pPr marL="0" indent="0">
              <a:buNone/>
            </a:pPr>
            <a:r>
              <a:rPr lang="ru-RU" dirty="0"/>
              <a:t>– Ты кто?</a:t>
            </a:r>
          </a:p>
          <a:p>
            <a:pPr marL="0" indent="0">
              <a:buNone/>
            </a:pPr>
            <a:r>
              <a:rPr lang="ru-RU" dirty="0"/>
              <a:t>– Твой знакомый </a:t>
            </a:r>
            <a:r>
              <a:rPr lang="ru-RU" dirty="0" err="1"/>
              <a:t>расток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– Как ты вырос! Давай дружить!</a:t>
            </a:r>
          </a:p>
          <a:p>
            <a:pPr marL="0" indent="0">
              <a:buNone/>
            </a:pPr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3563888" y="908720"/>
            <a:ext cx="151216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683568" y="2060848"/>
            <a:ext cx="151216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5868144" y="2636912"/>
            <a:ext cx="165618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627784" y="4293096"/>
            <a:ext cx="273630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347864" y="5373216"/>
            <a:ext cx="11521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979712" y="5949280"/>
            <a:ext cx="108012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Дуга 13"/>
          <p:cNvSpPr/>
          <p:nvPr/>
        </p:nvSpPr>
        <p:spPr>
          <a:xfrm>
            <a:off x="3707904" y="302702"/>
            <a:ext cx="720080" cy="442469"/>
          </a:xfrm>
          <a:prstGeom prst="arc">
            <a:avLst>
              <a:gd name="adj1" fmla="val 10576915"/>
              <a:gd name="adj2" fmla="val 21348244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4067944" y="551695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=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427984" y="106703"/>
            <a:ext cx="2818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>
                <a:solidFill>
                  <a:srgbClr val="FF0000"/>
                </a:solidFill>
              </a:rPr>
              <a:t>Искл</a:t>
            </a:r>
            <a:r>
              <a:rPr lang="ru-RU" sz="2400" b="1" dirty="0">
                <a:solidFill>
                  <a:srgbClr val="FF0000"/>
                </a:solidFill>
              </a:rPr>
              <a:t>.</a:t>
            </a: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H="1">
            <a:off x="3819214" y="522640"/>
            <a:ext cx="288032" cy="28282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773602" y="209962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19" name="Дуга 18"/>
          <p:cNvSpPr/>
          <p:nvPr/>
        </p:nvSpPr>
        <p:spPr>
          <a:xfrm>
            <a:off x="827584" y="1412326"/>
            <a:ext cx="720080" cy="442469"/>
          </a:xfrm>
          <a:prstGeom prst="arc">
            <a:avLst>
              <a:gd name="adj1" fmla="val 10576915"/>
              <a:gd name="adj2" fmla="val 21348244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1187624" y="1661319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=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547664" y="1216327"/>
            <a:ext cx="2818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>
                <a:solidFill>
                  <a:srgbClr val="FF0000"/>
                </a:solidFill>
              </a:rPr>
              <a:t>Искл</a:t>
            </a:r>
            <a:r>
              <a:rPr lang="ru-RU" sz="2400" b="1" dirty="0">
                <a:solidFill>
                  <a:srgbClr val="FF0000"/>
                </a:solidFill>
              </a:rPr>
              <a:t>.</a:t>
            </a: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H="1">
            <a:off x="938894" y="1632264"/>
            <a:ext cx="288032" cy="28282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893282" y="1319586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24" name="Дуга 23"/>
          <p:cNvSpPr/>
          <p:nvPr/>
        </p:nvSpPr>
        <p:spPr>
          <a:xfrm>
            <a:off x="3347864" y="4692176"/>
            <a:ext cx="720080" cy="442469"/>
          </a:xfrm>
          <a:prstGeom prst="arc">
            <a:avLst>
              <a:gd name="adj1" fmla="val 10576915"/>
              <a:gd name="adj2" fmla="val 21348244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3707904" y="4941169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=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067944" y="4496177"/>
            <a:ext cx="2818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>
                <a:solidFill>
                  <a:srgbClr val="FF0000"/>
                </a:solidFill>
              </a:rPr>
              <a:t>Искл</a:t>
            </a:r>
            <a:r>
              <a:rPr lang="ru-RU" sz="2400" b="1" dirty="0">
                <a:solidFill>
                  <a:srgbClr val="FF0000"/>
                </a:solidFill>
              </a:rPr>
              <a:t>.</a:t>
            </a: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H="1">
            <a:off x="3459174" y="4912114"/>
            <a:ext cx="288032" cy="28282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413562" y="4599436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29" name="Дуга 28"/>
          <p:cNvSpPr/>
          <p:nvPr/>
        </p:nvSpPr>
        <p:spPr>
          <a:xfrm>
            <a:off x="2411760" y="5243154"/>
            <a:ext cx="576064" cy="442469"/>
          </a:xfrm>
          <a:prstGeom prst="arc">
            <a:avLst>
              <a:gd name="adj1" fmla="val 10576915"/>
              <a:gd name="adj2" fmla="val 21348244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2699792" y="5473162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=</a:t>
            </a:r>
          </a:p>
        </p:txBody>
      </p:sp>
      <p:sp>
        <p:nvSpPr>
          <p:cNvPr id="31" name="Дуга 30"/>
          <p:cNvSpPr/>
          <p:nvPr/>
        </p:nvSpPr>
        <p:spPr>
          <a:xfrm>
            <a:off x="3229580" y="3587933"/>
            <a:ext cx="589634" cy="442469"/>
          </a:xfrm>
          <a:prstGeom prst="arc">
            <a:avLst>
              <a:gd name="adj1" fmla="val 10576915"/>
              <a:gd name="adj2" fmla="val 21348244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3563888" y="3848461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=</a:t>
            </a:r>
          </a:p>
        </p:txBody>
      </p:sp>
      <p:sp>
        <p:nvSpPr>
          <p:cNvPr id="33" name="Дуга 32"/>
          <p:cNvSpPr/>
          <p:nvPr/>
        </p:nvSpPr>
        <p:spPr>
          <a:xfrm>
            <a:off x="6240214" y="1922929"/>
            <a:ext cx="564034" cy="442469"/>
          </a:xfrm>
          <a:prstGeom prst="arc">
            <a:avLst>
              <a:gd name="adj1" fmla="val 10576915"/>
              <a:gd name="adj2" fmla="val 21348244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34" name="TextBox 33"/>
          <p:cNvSpPr txBox="1"/>
          <p:nvPr/>
        </p:nvSpPr>
        <p:spPr>
          <a:xfrm>
            <a:off x="6522231" y="2239545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=</a:t>
            </a: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 flipH="1">
            <a:off x="6408204" y="2130365"/>
            <a:ext cx="288032" cy="28282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283845" y="1840426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о</a:t>
            </a:r>
          </a:p>
        </p:txBody>
      </p:sp>
    </p:spTree>
    <p:extLst>
      <p:ext uri="{BB962C8B-B14F-4D97-AF65-F5344CB8AC3E}">
        <p14:creationId xmlns:p14="http://schemas.microsoft.com/office/powerpoint/2010/main" val="1551653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16" grpId="0"/>
      <p:bldP spid="18" grpId="0"/>
      <p:bldP spid="19" grpId="0" animBg="1"/>
      <p:bldP spid="20" grpId="0"/>
      <p:bldP spid="21" grpId="0"/>
      <p:bldP spid="23" grpId="0"/>
      <p:bldP spid="24" grpId="0" animBg="1"/>
      <p:bldP spid="25" grpId="0"/>
      <p:bldP spid="26" grpId="0"/>
      <p:bldP spid="28" grpId="0"/>
      <p:bldP spid="29" grpId="0" animBg="1"/>
      <p:bldP spid="30" grpId="0"/>
      <p:bldP spid="31" grpId="0" animBg="1"/>
      <p:bldP spid="32" grpId="0"/>
      <p:bldP spid="33" grpId="0" animBg="1"/>
      <p:bldP spid="34" grpId="0"/>
      <p:bldP spid="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8072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dirty="0"/>
              <a:t>Рябина </a:t>
            </a:r>
            <a:r>
              <a:rPr lang="ru-RU" dirty="0" err="1"/>
              <a:t>ростет</a:t>
            </a:r>
            <a:r>
              <a:rPr lang="ru-RU" dirty="0"/>
              <a:t> по опушкам и прогалинам лесов, в </a:t>
            </a:r>
            <a:r>
              <a:rPr lang="ru-RU" dirty="0" err="1"/>
              <a:t>зараслях</a:t>
            </a:r>
            <a:r>
              <a:rPr lang="ru-RU" dirty="0"/>
              <a:t> кустарников, по обрывам, на берегах рек и озер. Рябина светолюбива. Ее часто стараются вырастить вдоль дорог, в парках как защитные насаждения. Плоды </a:t>
            </a:r>
            <a:r>
              <a:rPr lang="ru-RU" dirty="0" err="1"/>
              <a:t>дикоростущей</a:t>
            </a:r>
            <a:r>
              <a:rPr lang="ru-RU" dirty="0"/>
              <a:t> рябины горьковатые, поэтому их часто снимают после первых заморозков, когда они приятнее на вкус.</a:t>
            </a:r>
          </a:p>
          <a:p>
            <a:pPr>
              <a:lnSpc>
                <a:spcPct val="150000"/>
              </a:lnSpc>
            </a:pPr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691680" y="1052736"/>
            <a:ext cx="151216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1979712" y="1772816"/>
            <a:ext cx="151216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851920" y="3212976"/>
            <a:ext cx="172819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467544" y="4725144"/>
            <a:ext cx="259228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Дуга 9"/>
          <p:cNvSpPr/>
          <p:nvPr/>
        </p:nvSpPr>
        <p:spPr>
          <a:xfrm>
            <a:off x="1907704" y="340689"/>
            <a:ext cx="720080" cy="442469"/>
          </a:xfrm>
          <a:prstGeom prst="arc">
            <a:avLst>
              <a:gd name="adj1" fmla="val 10576915"/>
              <a:gd name="adj2" fmla="val 21348244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375756" y="658645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=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H="1">
            <a:off x="2087724" y="553936"/>
            <a:ext cx="288032" cy="28282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031876" y="186107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14" name="Дуга 13"/>
          <p:cNvSpPr/>
          <p:nvPr/>
        </p:nvSpPr>
        <p:spPr>
          <a:xfrm>
            <a:off x="2375756" y="1082728"/>
            <a:ext cx="612068" cy="442469"/>
          </a:xfrm>
          <a:prstGeom prst="arc">
            <a:avLst>
              <a:gd name="adj1" fmla="val 10576915"/>
              <a:gd name="adj2" fmla="val 21348244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2537774" y="1322315"/>
            <a:ext cx="288032" cy="28282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483768" y="951032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о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707804" y="1343526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=</a:t>
            </a:r>
          </a:p>
        </p:txBody>
      </p:sp>
      <p:sp>
        <p:nvSpPr>
          <p:cNvPr id="18" name="Дуга 17"/>
          <p:cNvSpPr/>
          <p:nvPr/>
        </p:nvSpPr>
        <p:spPr>
          <a:xfrm>
            <a:off x="4355976" y="2532007"/>
            <a:ext cx="720080" cy="442469"/>
          </a:xfrm>
          <a:prstGeom prst="arc">
            <a:avLst>
              <a:gd name="adj1" fmla="val 10576915"/>
              <a:gd name="adj2" fmla="val 21348244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4747270" y="2825696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=</a:t>
            </a:r>
          </a:p>
        </p:txBody>
      </p:sp>
      <p:sp>
        <p:nvSpPr>
          <p:cNvPr id="20" name="Дуга 19"/>
          <p:cNvSpPr/>
          <p:nvPr/>
        </p:nvSpPr>
        <p:spPr>
          <a:xfrm>
            <a:off x="1403648" y="4005064"/>
            <a:ext cx="720080" cy="442469"/>
          </a:xfrm>
          <a:prstGeom prst="arc">
            <a:avLst>
              <a:gd name="adj1" fmla="val 10576915"/>
              <a:gd name="adj2" fmla="val 21348244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H="1">
            <a:off x="1547664" y="4226298"/>
            <a:ext cx="288032" cy="28282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527820" y="3846062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а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822258" y="4267351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303883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3" grpId="0"/>
      <p:bldP spid="14" grpId="0" animBg="1"/>
      <p:bldP spid="16" grpId="0"/>
      <p:bldP spid="17" grpId="0"/>
      <p:bldP spid="18" grpId="0" animBg="1"/>
      <p:bldP spid="19" grpId="0"/>
      <p:bldP spid="20" grpId="0" animBg="1"/>
      <p:bldP spid="22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793507"/>
          </a:xfrm>
        </p:spPr>
        <p:txBody>
          <a:bodyPr/>
          <a:lstStyle/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ru-RU" dirty="0"/>
              <a:t>Без удобрений не будет р__</a:t>
            </a:r>
            <a:r>
              <a:rPr lang="ru-RU" dirty="0" err="1"/>
              <a:t>стений</a:t>
            </a:r>
            <a:r>
              <a:rPr lang="ru-RU" dirty="0"/>
              <a:t>.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ru-RU" dirty="0"/>
              <a:t>Трудно и дереву одинокому р__</a:t>
            </a:r>
            <a:r>
              <a:rPr lang="ru-RU" dirty="0" err="1"/>
              <a:t>сти</a:t>
            </a:r>
            <a:r>
              <a:rPr lang="ru-RU" dirty="0"/>
              <a:t>.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ru-RU" dirty="0"/>
              <a:t>Он профессионал в этой </a:t>
            </a:r>
            <a:r>
              <a:rPr lang="ru-RU" dirty="0" err="1"/>
              <a:t>отр</a:t>
            </a:r>
            <a:r>
              <a:rPr lang="ru-RU" dirty="0"/>
              <a:t>__</a:t>
            </a:r>
            <a:r>
              <a:rPr lang="ru-RU" dirty="0" err="1"/>
              <a:t>сли</a:t>
            </a:r>
            <a:endParaRPr lang="ru-RU" dirty="0"/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ru-RU" dirty="0"/>
              <a:t>Берег моря покрыт </a:t>
            </a:r>
            <a:r>
              <a:rPr lang="ru-RU" dirty="0" err="1"/>
              <a:t>водор</a:t>
            </a:r>
            <a:r>
              <a:rPr lang="ru-RU" dirty="0"/>
              <a:t>__</a:t>
            </a:r>
            <a:r>
              <a:rPr lang="ru-RU" dirty="0" err="1"/>
              <a:t>слями</a:t>
            </a:r>
            <a:r>
              <a:rPr lang="ru-RU" dirty="0"/>
              <a:t>.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ru-RU" dirty="0"/>
              <a:t>Эти места удивляют богатой р__</a:t>
            </a:r>
            <a:r>
              <a:rPr lang="ru-RU" dirty="0" err="1"/>
              <a:t>стительностью</a:t>
            </a:r>
            <a:r>
              <a:rPr lang="ru-RU" dirty="0"/>
              <a:t>.</a:t>
            </a:r>
          </a:p>
          <a:p>
            <a:pPr>
              <a:lnSpc>
                <a:spcPct val="150000"/>
              </a:lnSpc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508104" y="1340768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228184" y="2196153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75820" y="3780329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о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59632" y="5381927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94566" y="1609636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=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60232" y="2473732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=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336196" y="3256981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=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883896" y="4125016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=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677053" y="5705092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=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940152" y="2976208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а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732240" y="2808237"/>
            <a:ext cx="2818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>
                <a:solidFill>
                  <a:srgbClr val="FF0000"/>
                </a:solidFill>
              </a:rPr>
              <a:t>Искл</a:t>
            </a:r>
            <a:r>
              <a:rPr lang="ru-RU" sz="2400" b="1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16" name="Дуга 15"/>
          <p:cNvSpPr/>
          <p:nvPr/>
        </p:nvSpPr>
        <p:spPr>
          <a:xfrm>
            <a:off x="5341294" y="1304416"/>
            <a:ext cx="886889" cy="442469"/>
          </a:xfrm>
          <a:prstGeom prst="arc">
            <a:avLst>
              <a:gd name="adj1" fmla="val 10576915"/>
              <a:gd name="adj2" fmla="val 21356415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7" name="Дуга 16"/>
          <p:cNvSpPr/>
          <p:nvPr/>
        </p:nvSpPr>
        <p:spPr>
          <a:xfrm>
            <a:off x="6059560" y="2194411"/>
            <a:ext cx="888704" cy="442469"/>
          </a:xfrm>
          <a:prstGeom prst="arc">
            <a:avLst>
              <a:gd name="adj1" fmla="val 10576915"/>
              <a:gd name="adj2" fmla="val 21348244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8" name="Дуга 17"/>
          <p:cNvSpPr/>
          <p:nvPr/>
        </p:nvSpPr>
        <p:spPr>
          <a:xfrm>
            <a:off x="5839217" y="3017248"/>
            <a:ext cx="720080" cy="442469"/>
          </a:xfrm>
          <a:prstGeom prst="arc">
            <a:avLst>
              <a:gd name="adj1" fmla="val 10576915"/>
              <a:gd name="adj2" fmla="val 21348244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19" name="Дуга 18"/>
          <p:cNvSpPr/>
          <p:nvPr/>
        </p:nvSpPr>
        <p:spPr>
          <a:xfrm>
            <a:off x="5361729" y="3804404"/>
            <a:ext cx="720080" cy="442469"/>
          </a:xfrm>
          <a:prstGeom prst="arc">
            <a:avLst>
              <a:gd name="adj1" fmla="val 10576915"/>
              <a:gd name="adj2" fmla="val 21348244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20" name="Дуга 19"/>
          <p:cNvSpPr/>
          <p:nvPr/>
        </p:nvSpPr>
        <p:spPr>
          <a:xfrm>
            <a:off x="1115616" y="5382706"/>
            <a:ext cx="888704" cy="442469"/>
          </a:xfrm>
          <a:prstGeom prst="arc">
            <a:avLst>
              <a:gd name="adj1" fmla="val 10576915"/>
              <a:gd name="adj2" fmla="val 21348244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4E9C25C-83B3-4220-A7FB-877FD50F4BD5}"/>
              </a:ext>
            </a:extLst>
          </p:cNvPr>
          <p:cNvSpPr txBox="1"/>
          <p:nvPr/>
        </p:nvSpPr>
        <p:spPr>
          <a:xfrm>
            <a:off x="457200" y="556306"/>
            <a:ext cx="27126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/>
              <a:t>СРЕЗОВАЯ РАБОТА </a:t>
            </a:r>
          </a:p>
        </p:txBody>
      </p:sp>
    </p:spTree>
    <p:extLst>
      <p:ext uri="{BB962C8B-B14F-4D97-AF65-F5344CB8AC3E}">
        <p14:creationId xmlns:p14="http://schemas.microsoft.com/office/powerpoint/2010/main" val="8445834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581</Words>
  <Application>Microsoft Office PowerPoint</Application>
  <PresentationFormat>Экран (4:3)</PresentationFormat>
  <Paragraphs>182</Paragraphs>
  <Slides>10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Тема Office</vt:lpstr>
      <vt:lpstr>Visio</vt:lpstr>
      <vt:lpstr>ЧЕРЕДОВАНИЕ в КОРНЯХ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teache</dc:creator>
  <cp:lastModifiedBy>Антон</cp:lastModifiedBy>
  <cp:revision>13</cp:revision>
  <dcterms:created xsi:type="dcterms:W3CDTF">2015-10-21T13:44:08Z</dcterms:created>
  <dcterms:modified xsi:type="dcterms:W3CDTF">2020-10-27T17:34:18Z</dcterms:modified>
</cp:coreProperties>
</file>