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63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359A6-EF0D-4D6A-A2B6-129E295B8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5E1DA7-B169-4837-AD09-6D0780836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D2D4BC-6354-4AAA-8742-781207E0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E67E6C-EC71-45E7-BB12-92088279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746DC7-888E-4306-99CF-435725B5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2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D287F-B5F6-492B-820C-E6AAAFA3F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4B1BF9-5DBB-4F14-8B01-9A88DC108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B1C6F-D7D2-4B28-A6EE-B56146C7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5C0B42-FD9F-42D8-87C8-0FBC43E8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4AFA55-9C64-4BBD-8993-B285A603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0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87D48C-8304-4E21-B87D-CAF4C0B8D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69EB4D-738D-4577-8A32-53C3BC3E6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1C19F4-28B1-4AB4-9DF1-8A6D42117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627A8-64FB-4F9F-840A-00F2013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CFAAA4-09EC-4D14-8A88-E2F57804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7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F7604-A774-4744-A617-8D61322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824A07-D781-4F87-9F63-8B1D99122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55E5A8-976E-4057-AAC1-E69A6617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2157DC-F0F7-4F2C-ADF4-C4AB92CA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F19498-B4F5-4E5A-97BE-BF724033E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1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96D19-EC7E-4698-A247-C7092136F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3313A4-B8DD-4A6E-85CA-DA91616B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050E45-A021-4E59-A515-4DFAB596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AE8831-8A10-4ABD-B922-7B00EE72B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7A356E-5BC9-4AC8-8182-EF5DE916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73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F342C-073B-4541-B8CA-388245CA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07911-4050-4F1E-9652-65DEC480B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9D96EB-FDAF-481C-9291-462B59D33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2AD115-31CB-455A-ADF9-439A4D7B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923CF8-982A-4C99-9996-51FC2A35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11BC2A-065C-4846-A46E-06926FF6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6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190B56-DEB9-4B5F-8E49-27569FE39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04F38E-E418-4FE1-8F1A-F04A5728B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759A09-2BCC-43FA-BB1A-35C14C77A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DEB142-1392-4DEF-9546-6589D1073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07FED5-7857-461A-928E-6178EE428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7775A6-532A-4295-8720-4B503D9E3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771E3D-32BF-47AD-AC9D-909344C7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AB3B2F-1ABB-4728-9772-4238B194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28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B638F-2E6C-411D-A871-C0659B39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197244-3BE3-475D-B6B4-CDEDD480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3F5F82-C82A-4E2C-A7AF-1338E909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3C8E00-17D2-44AB-B3D5-92E65570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16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A9D9DA-DF1A-4E6B-9C69-9BE9AB3EE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715E4D-4AD2-43E4-9103-074B2EA9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846D2C-E17D-4B27-9527-98D04A59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580C4-68C1-481A-9E58-3541FA92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6A3016-6C30-4CA2-8299-8D3CA576E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563127-F959-4EF7-9282-9F51FA114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EFB6B6-4BFE-4A05-B31E-1D1C154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911954-E868-4616-8CD7-EBFB646E0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B095A0-9FEA-4A83-827B-6783451E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4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B3A59-421F-43B8-A859-1D8963B7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EC482EC-B7F7-4C2C-8961-4211AAA6E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693B20-58E3-453C-8BF3-A4A077A3E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B48AD6-5197-4267-A3D7-9E5055D4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6803A2-AAC8-4BF0-8882-7A9F9136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BAC097-0D15-4B51-B3E2-24AED857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5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64F96-63B3-4520-8DC0-A4CC06AF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5617C2-A12A-418B-98E8-56E14140E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DF53B1-FAF0-42AD-95DC-AD9EAA4DC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23719-912A-4A69-A9F0-AFE0EFD71316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5418D2-8F17-41B9-8C13-8760BA600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7B5129-2412-4D34-9B39-55E7A8FEE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F100-7A0E-4355-936A-300A6DF172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2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Visio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E22011E-72DE-4C47-B669-C2C8CA91BCAD}"/>
              </a:ext>
            </a:extLst>
          </p:cNvPr>
          <p:cNvSpPr/>
          <p:nvPr/>
        </p:nvSpPr>
        <p:spPr>
          <a:xfrm>
            <a:off x="0" y="1719743"/>
            <a:ext cx="12192000" cy="18959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Безударные личные окончания глаголов</a:t>
            </a:r>
          </a:p>
        </p:txBody>
      </p:sp>
    </p:spTree>
    <p:extLst>
      <p:ext uri="{BB962C8B-B14F-4D97-AF65-F5344CB8AC3E}">
        <p14:creationId xmlns:p14="http://schemas.microsoft.com/office/powerpoint/2010/main" val="233712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228" y="281937"/>
            <a:ext cx="10363200" cy="65850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САМОСТОЯТЕЛЬНО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12138"/>
            <a:ext cx="11563350" cy="5065371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3600" dirty="0"/>
              <a:t>Еще снег не сойдет, а уже </a:t>
            </a:r>
            <a:r>
              <a:rPr lang="ru-RU" sz="3600" dirty="0" err="1"/>
              <a:t>начинаит</a:t>
            </a:r>
            <a:r>
              <a:rPr lang="ru-RU" sz="3600" dirty="0"/>
              <a:t> показываться зеленая травка. Голубенький подснежник </a:t>
            </a:r>
            <a:r>
              <a:rPr lang="ru-RU" sz="3600" dirty="0" err="1"/>
              <a:t>просматриваится</a:t>
            </a:r>
            <a:r>
              <a:rPr lang="ru-RU" sz="3600" dirty="0"/>
              <a:t> в лесах из-под прошлогоднего листа. Эта пора </a:t>
            </a:r>
            <a:r>
              <a:rPr lang="ru-RU" sz="3600" dirty="0" err="1"/>
              <a:t>продержется</a:t>
            </a:r>
            <a:r>
              <a:rPr lang="ru-RU" sz="3600" dirty="0"/>
              <a:t> недолго.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7224148" y="1500238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05602" y="837095"/>
            <a:ext cx="3606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4400" dirty="0" err="1">
                <a:solidFill>
                  <a:srgbClr val="00B050"/>
                </a:solidFill>
              </a:rPr>
              <a:t>ет</a:t>
            </a:r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en-US" sz="4400" dirty="0">
                <a:solidFill>
                  <a:srgbClr val="00B050"/>
                </a:solidFill>
              </a:rPr>
              <a:t>(I)</a:t>
            </a:r>
            <a:endParaRPr lang="ru-RU" sz="4400" dirty="0">
              <a:solidFill>
                <a:srgbClr val="00B05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9777916" y="2529700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1217531" y="3665426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04233" y="3013501"/>
            <a:ext cx="2420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00B050"/>
                </a:solidFill>
              </a:rPr>
              <a:t> </a:t>
            </a:r>
            <a:r>
              <a:rPr lang="ru-RU" sz="4000" dirty="0" err="1">
                <a:solidFill>
                  <a:srgbClr val="00B050"/>
                </a:solidFill>
              </a:rPr>
              <a:t>ит</a:t>
            </a:r>
            <a:r>
              <a:rPr lang="ru-RU" sz="4000" dirty="0">
                <a:solidFill>
                  <a:srgbClr val="00B050"/>
                </a:solidFill>
              </a:rPr>
              <a:t> </a:t>
            </a:r>
            <a:r>
              <a:rPr lang="en-US" sz="4000" dirty="0">
                <a:solidFill>
                  <a:srgbClr val="00B050"/>
                </a:solidFill>
              </a:rPr>
              <a:t>(II)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93893" y="1986349"/>
            <a:ext cx="2420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4400" dirty="0" err="1">
                <a:solidFill>
                  <a:srgbClr val="00B050"/>
                </a:solidFill>
              </a:rPr>
              <a:t>ет</a:t>
            </a:r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en-US" sz="4400" dirty="0">
                <a:solidFill>
                  <a:srgbClr val="00B050"/>
                </a:solidFill>
              </a:rPr>
              <a:t>(I)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СРЕЗОВАЯ РАБОТА.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ru-RU" sz="2800" dirty="0"/>
              <a:t>Багровое солнце медленно </a:t>
            </a:r>
            <a:r>
              <a:rPr lang="ru-RU" sz="2800" dirty="0" err="1"/>
              <a:t>опускаится</a:t>
            </a:r>
            <a:r>
              <a:rPr lang="ru-RU" sz="2800" dirty="0"/>
              <a:t> за лесом. Вскоре оно и совсем скрылось. </a:t>
            </a:r>
            <a:r>
              <a:rPr lang="ru-RU" sz="2800" dirty="0" err="1"/>
              <a:t>Дышется</a:t>
            </a:r>
            <a:r>
              <a:rPr lang="ru-RU" sz="2800" dirty="0"/>
              <a:t> превосходно! Реже </a:t>
            </a:r>
            <a:r>
              <a:rPr lang="ru-RU" sz="2800" dirty="0" err="1"/>
              <a:t>слышутся</a:t>
            </a:r>
            <a:r>
              <a:rPr lang="ru-RU" sz="2800" dirty="0"/>
              <a:t> голоса птиц. Наконец в лесу </a:t>
            </a:r>
            <a:r>
              <a:rPr lang="ru-RU" sz="2800" dirty="0" err="1"/>
              <a:t>наступаит</a:t>
            </a:r>
            <a:r>
              <a:rPr lang="ru-RU" sz="2800" dirty="0"/>
              <a:t> тишина. Над поляной </a:t>
            </a:r>
            <a:r>
              <a:rPr lang="ru-RU" sz="2800" dirty="0" err="1"/>
              <a:t>стелится</a:t>
            </a:r>
            <a:r>
              <a:rPr lang="ru-RU" sz="2800" dirty="0"/>
              <a:t> туман. И вот на небе </a:t>
            </a:r>
            <a:r>
              <a:rPr lang="ru-RU" sz="2800" dirty="0" err="1"/>
              <a:t>сверкаит</a:t>
            </a:r>
            <a:r>
              <a:rPr lang="ru-RU" sz="2800" i="1" dirty="0"/>
              <a:t> </a:t>
            </a:r>
            <a:r>
              <a:rPr lang="ru-RU" sz="2800" dirty="0"/>
              <a:t>первая звёздочка.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9655768" y="3875715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8816248" y="3050752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5201085" y="3911240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5037596" y="4748046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6111115" y="2120757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38306" y="1508351"/>
            <a:ext cx="3606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ет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(I)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8812" y="3350956"/>
            <a:ext cx="1485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ет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(I)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12922" y="4221445"/>
            <a:ext cx="3606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ет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(I)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46537" y="3346460"/>
            <a:ext cx="3606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ет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(I)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65920" y="2449193"/>
            <a:ext cx="13890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ат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(I)</a:t>
            </a:r>
            <a:endParaRPr lang="ru-RU" sz="3200" dirty="0">
              <a:solidFill>
                <a:srgbClr val="00B05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332961" y="2950858"/>
            <a:ext cx="479961" cy="5530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59235" y="2495885"/>
            <a:ext cx="242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rgbClr val="00B050"/>
                </a:solidFill>
              </a:rPr>
              <a:t>ит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en-US" sz="2800" dirty="0">
                <a:solidFill>
                  <a:srgbClr val="00B050"/>
                </a:solidFill>
              </a:rPr>
              <a:t>(II)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1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950" y="1009650"/>
            <a:ext cx="10363200" cy="4572000"/>
          </a:xfrm>
        </p:spPr>
        <p:txBody>
          <a:bodyPr/>
          <a:lstStyle/>
          <a:p>
            <a:r>
              <a:rPr lang="ru-RU" sz="5400" dirty="0"/>
              <a:t>Кто легко справился с заданиями?</a:t>
            </a:r>
          </a:p>
          <a:p>
            <a:r>
              <a:rPr lang="ru-RU" sz="5400" dirty="0"/>
              <a:t>У кого возникли трудности?</a:t>
            </a:r>
          </a:p>
          <a:p>
            <a:r>
              <a:rPr lang="ru-RU" sz="5400" dirty="0"/>
              <a:t>Что нужно сделать, чтобы преодолеть трудности?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29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1541"/>
              </p:ext>
            </p:extLst>
          </p:nvPr>
        </p:nvGraphicFramePr>
        <p:xfrm>
          <a:off x="777875" y="327466"/>
          <a:ext cx="10719361" cy="6242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isio" r:id="rId3" imgW="11220604" imgH="6534028" progId="Visio.Drawing.11">
                  <p:embed/>
                </p:oleObj>
              </mc:Choice>
              <mc:Fallback>
                <p:oleObj name="Visio" r:id="rId3" imgW="11220604" imgH="6534028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327466"/>
                        <a:ext cx="10719361" cy="6242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702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32010" y="188258"/>
            <a:ext cx="140070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497601"/>
              </p:ext>
            </p:extLst>
          </p:nvPr>
        </p:nvGraphicFramePr>
        <p:xfrm>
          <a:off x="632010" y="188258"/>
          <a:ext cx="10636624" cy="6346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sio" r:id="rId3" imgW="11087088" imgH="6619687" progId="">
                  <p:embed/>
                </p:oleObj>
              </mc:Choice>
              <mc:Fallback>
                <p:oleObj name="Visio" r:id="rId3" imgW="11087088" imgH="6619687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010" y="188258"/>
                        <a:ext cx="10636624" cy="63469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75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2618" y="292745"/>
            <a:ext cx="10363200" cy="1143000"/>
          </a:xfrm>
        </p:spPr>
        <p:txBody>
          <a:bodyPr>
            <a:normAutofit/>
          </a:bodyPr>
          <a:lstStyle/>
          <a:p>
            <a:r>
              <a:rPr lang="ru-RU" sz="5400" b="1" dirty="0"/>
              <a:t>КОЛЛЕКТИВНО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256" y="1497230"/>
            <a:ext cx="10515600" cy="5038041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600" b="1" dirty="0" err="1"/>
              <a:t>Колыш</a:t>
            </a:r>
            <a:r>
              <a:rPr lang="ru-RU" sz="3600" b="1" dirty="0"/>
              <a:t>…</a:t>
            </a:r>
            <a:r>
              <a:rPr lang="ru-RU" sz="3600" b="1" dirty="0" err="1"/>
              <a:t>тся</a:t>
            </a:r>
            <a:r>
              <a:rPr lang="ru-RU" sz="3600" b="1" dirty="0"/>
              <a:t> над водой тонкие камышинки.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Почему ты не </a:t>
            </a:r>
            <a:r>
              <a:rPr lang="ru-RU" sz="3600" b="1" dirty="0" err="1"/>
              <a:t>бре</a:t>
            </a:r>
            <a:r>
              <a:rPr lang="ru-RU" sz="3600" b="1" dirty="0"/>
              <a:t>…</a:t>
            </a:r>
            <a:r>
              <a:rPr lang="ru-RU" sz="3600" b="1" dirty="0" err="1"/>
              <a:t>шь</a:t>
            </a:r>
            <a:r>
              <a:rPr lang="ru-RU" sz="3600" b="1" dirty="0"/>
              <a:t> бороду?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В густой траве </a:t>
            </a:r>
            <a:r>
              <a:rPr lang="ru-RU" sz="3600" b="1" dirty="0" err="1"/>
              <a:t>пряч</a:t>
            </a:r>
            <a:r>
              <a:rPr lang="ru-RU" sz="3600" b="1" dirty="0"/>
              <a:t>…</a:t>
            </a:r>
            <a:r>
              <a:rPr lang="ru-RU" sz="3600" b="1" dirty="0" err="1"/>
              <a:t>тся</a:t>
            </a:r>
            <a:r>
              <a:rPr lang="ru-RU" sz="3600" b="1" dirty="0"/>
              <a:t> нежные душистые цветы.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Если постав…</a:t>
            </a:r>
            <a:r>
              <a:rPr lang="ru-RU" sz="3600" b="1" dirty="0" err="1"/>
              <a:t>шь</a:t>
            </a:r>
            <a:r>
              <a:rPr lang="ru-RU" sz="3600" b="1" dirty="0"/>
              <a:t> на стол большой букет фиалок, непременно в полночь проснешься.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Зимним днем </a:t>
            </a:r>
            <a:r>
              <a:rPr lang="ru-RU" sz="3600" b="1" dirty="0" err="1"/>
              <a:t>выйд</a:t>
            </a:r>
            <a:r>
              <a:rPr lang="ru-RU" sz="3600" b="1" dirty="0"/>
              <a:t>…</a:t>
            </a:r>
            <a:r>
              <a:rPr lang="ru-RU" sz="3600" b="1" dirty="0" err="1"/>
              <a:t>шь</a:t>
            </a:r>
            <a:r>
              <a:rPr lang="ru-RU" sz="3600" b="1" dirty="0"/>
              <a:t> в лес на лыжах, </a:t>
            </a:r>
            <a:r>
              <a:rPr lang="ru-RU" sz="3600" b="1" dirty="0" err="1"/>
              <a:t>дыш</a:t>
            </a:r>
            <a:r>
              <a:rPr lang="ru-RU" sz="3600" b="1" dirty="0"/>
              <a:t>…</a:t>
            </a:r>
            <a:r>
              <a:rPr lang="ru-RU" sz="3600" b="1" dirty="0" err="1"/>
              <a:t>шь</a:t>
            </a:r>
            <a:r>
              <a:rPr lang="ru-RU" sz="3600" b="1" dirty="0"/>
              <a:t> и не </a:t>
            </a:r>
            <a:r>
              <a:rPr lang="ru-RU" sz="3600" b="1" dirty="0" err="1"/>
              <a:t>надыш</a:t>
            </a:r>
            <a:r>
              <a:rPr lang="ru-RU" sz="3600" b="1" dirty="0"/>
              <a:t>…</a:t>
            </a:r>
            <a:r>
              <a:rPr lang="ru-RU" sz="3600" b="1" dirty="0" err="1"/>
              <a:t>шься</a:t>
            </a:r>
            <a:r>
              <a:rPr lang="ru-RU" sz="3600" b="1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Когда </a:t>
            </a:r>
            <a:r>
              <a:rPr lang="ru-RU" sz="3600" b="1" dirty="0" err="1"/>
              <a:t>буд</a:t>
            </a:r>
            <a:r>
              <a:rPr lang="ru-RU" sz="3600" b="1" dirty="0"/>
              <a:t>…</a:t>
            </a:r>
            <a:r>
              <a:rPr lang="ru-RU" sz="3600" b="1" dirty="0" err="1"/>
              <a:t>шь</a:t>
            </a:r>
            <a:r>
              <a:rPr lang="ru-RU" sz="3600" b="1" dirty="0"/>
              <a:t> дома, позвони мне.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26742" y="1332204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7041" y="2462957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92568" y="3466533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2505" y="4473154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48225" y="4951598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68529" y="4951598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46624" y="5484835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12060" y="1879800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37661" y="1446727"/>
            <a:ext cx="531046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501764" y="2019466"/>
            <a:ext cx="954732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825998" y="2640620"/>
            <a:ext cx="472245" cy="53022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82680" y="3634403"/>
            <a:ext cx="888896" cy="50131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920388" y="4676044"/>
            <a:ext cx="954732" cy="45484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21942" y="5100450"/>
            <a:ext cx="831438" cy="5013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208430" y="5180806"/>
            <a:ext cx="1010391" cy="42099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895243" y="5637329"/>
            <a:ext cx="888896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6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В ПАРАХ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302" y="1423715"/>
            <a:ext cx="10515600" cy="4732536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800" b="1" dirty="0"/>
              <a:t>На болотах во…т голодные волки.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800" b="1" dirty="0"/>
              <a:t>Тихо </a:t>
            </a:r>
            <a:r>
              <a:rPr lang="ru-RU" sz="3800" b="1" dirty="0" err="1"/>
              <a:t>плещ</a:t>
            </a:r>
            <a:r>
              <a:rPr lang="ru-RU" sz="3800" b="1" dirty="0"/>
              <a:t>…</a:t>
            </a:r>
            <a:r>
              <a:rPr lang="ru-RU" sz="3800" b="1" dirty="0" err="1"/>
              <a:t>тся</a:t>
            </a:r>
            <a:r>
              <a:rPr lang="ru-RU" sz="3800" b="1" dirty="0"/>
              <a:t> легкие волны.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800" b="1" dirty="0"/>
              <a:t>Над всей землей </a:t>
            </a:r>
            <a:r>
              <a:rPr lang="ru-RU" sz="3800" b="1" dirty="0" err="1"/>
              <a:t>слыш</a:t>
            </a:r>
            <a:r>
              <a:rPr lang="ru-RU" sz="3800" b="1" dirty="0"/>
              <a:t>…</a:t>
            </a:r>
            <a:r>
              <a:rPr lang="ru-RU" sz="3800" b="1" dirty="0" err="1"/>
              <a:t>тся</a:t>
            </a:r>
            <a:r>
              <a:rPr lang="ru-RU" sz="3800" b="1" dirty="0"/>
              <a:t> весенние голоса птиц.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800" b="1" dirty="0"/>
              <a:t>Когда вы объяв…те перемирие?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800" b="1" dirty="0" err="1"/>
              <a:t>Пахн</a:t>
            </a:r>
            <a:r>
              <a:rPr lang="ru-RU" sz="3800" b="1" dirty="0"/>
              <a:t>…т влажной прелью старых листьев, мокрой корой осин.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800" b="1" dirty="0"/>
              <a:t>Под высокими елями вид…</a:t>
            </a:r>
            <a:r>
              <a:rPr lang="ru-RU" sz="3800" b="1" dirty="0" err="1"/>
              <a:t>шь</a:t>
            </a:r>
            <a:r>
              <a:rPr lang="ru-RU" sz="3800" b="1" dirty="0"/>
              <a:t> белые цветы кислицы. 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76436" y="1319998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</a:rPr>
              <a:t>ю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6404" y="1921599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2381" y="2504671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9369" y="3119718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31168" y="3751905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2722" y="4845355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18726" y="1535953"/>
            <a:ext cx="489134" cy="41237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53426" y="2131600"/>
            <a:ext cx="523010" cy="43979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27742" y="2629485"/>
            <a:ext cx="573026" cy="4902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438551" y="3316941"/>
            <a:ext cx="737074" cy="44823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0463" y="3884918"/>
            <a:ext cx="532032" cy="44186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410855" y="5014259"/>
            <a:ext cx="928252" cy="42280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77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САМОСТОЯТЕЛЬНО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941" y="1558131"/>
            <a:ext cx="10515600" cy="435133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Зимой меч…т икру налимы.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Долго </a:t>
            </a:r>
            <a:r>
              <a:rPr lang="ru-RU" sz="3600" b="1" dirty="0" err="1"/>
              <a:t>колыш</a:t>
            </a:r>
            <a:r>
              <a:rPr lang="ru-RU" sz="3600" b="1" dirty="0"/>
              <a:t>…</a:t>
            </a:r>
            <a:r>
              <a:rPr lang="ru-RU" sz="3600" b="1" dirty="0" err="1"/>
              <a:t>тся</a:t>
            </a:r>
            <a:r>
              <a:rPr lang="ru-RU" sz="3600" b="1" dirty="0"/>
              <a:t> зеленая ветка.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Иногда </a:t>
            </a:r>
            <a:r>
              <a:rPr lang="ru-RU" sz="3600" b="1" dirty="0" err="1"/>
              <a:t>слыш</a:t>
            </a:r>
            <a:r>
              <a:rPr lang="ru-RU" sz="3600" b="1" dirty="0"/>
              <a:t>…</a:t>
            </a:r>
            <a:r>
              <a:rPr lang="ru-RU" sz="3600" b="1" dirty="0" err="1"/>
              <a:t>тся</a:t>
            </a:r>
            <a:r>
              <a:rPr lang="ru-RU" sz="3600" b="1" dirty="0"/>
              <a:t> в ночном лесу звуки и голоса.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Настоящая весна приход…т в середине марта.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 err="1"/>
              <a:t>Слыш</a:t>
            </a:r>
            <a:r>
              <a:rPr lang="ru-RU" sz="3600" b="1" dirty="0"/>
              <a:t>…</a:t>
            </a:r>
            <a:r>
              <a:rPr lang="ru-RU" sz="3600" b="1" dirty="0" err="1"/>
              <a:t>тся</a:t>
            </a:r>
            <a:r>
              <a:rPr lang="ru-RU" sz="3600" b="1" dirty="0"/>
              <a:t> хрустальный звон.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b="1" dirty="0"/>
              <a:t>На реках, озерах отдыхают и корм…</a:t>
            </a:r>
            <a:r>
              <a:rPr lang="ru-RU" sz="3600" b="1" dirty="0" err="1"/>
              <a:t>тся</a:t>
            </a:r>
            <a:r>
              <a:rPr lang="ru-RU" sz="3600" b="1" dirty="0"/>
              <a:t> дикие утки.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45264" y="1426190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51302" y="2067459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4237" y="2678663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2914" y="3288663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2613" y="3933339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45260" y="4545820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35133" y="1558130"/>
            <a:ext cx="532067" cy="55464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29049" y="2244717"/>
            <a:ext cx="474433" cy="43887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191996" y="2860851"/>
            <a:ext cx="511486" cy="46543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467140" y="3429000"/>
            <a:ext cx="523398" cy="52549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656839" y="4075450"/>
            <a:ext cx="523398" cy="5334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429082" y="4728208"/>
            <a:ext cx="475860" cy="48327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85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СРЕЗОВАЯ РАБОТА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1447799"/>
            <a:ext cx="11173326" cy="5157537"/>
          </a:xfrm>
        </p:spPr>
        <p:txBody>
          <a:bodyPr>
            <a:normAutofit fontScale="92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Ветер нос…</a:t>
            </a:r>
            <a:r>
              <a:rPr lang="ru-RU" sz="4000" b="1" dirty="0" err="1"/>
              <a:t>тся</a:t>
            </a:r>
            <a:r>
              <a:rPr lang="ru-RU" sz="4000" b="1" dirty="0"/>
              <a:t> над морем, гон…т волны на запад.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Ученик нашей школы часто  выступа...т на конференциях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Тракторист в деревне делает все самое главное: </a:t>
            </a:r>
            <a:r>
              <a:rPr lang="ru-RU" sz="4000" b="1" dirty="0" err="1"/>
              <a:t>паш</a:t>
            </a:r>
            <a:r>
              <a:rPr lang="ru-RU" sz="4000" b="1" dirty="0"/>
              <a:t>….т, се….т, </a:t>
            </a:r>
            <a:r>
              <a:rPr lang="ru-RU" sz="4000" b="1" dirty="0" err="1"/>
              <a:t>стро</a:t>
            </a:r>
            <a:r>
              <a:rPr lang="ru-RU" sz="4000" b="1" dirty="0"/>
              <a:t>…т.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Кто его </a:t>
            </a:r>
            <a:r>
              <a:rPr lang="ru-RU" sz="4000" b="1" dirty="0" err="1"/>
              <a:t>раздева</a:t>
            </a:r>
            <a:r>
              <a:rPr lang="ru-RU" sz="4000" b="1" dirty="0"/>
              <a:t>…т, тот слезы пролива…т.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В детстве он </a:t>
            </a:r>
            <a:r>
              <a:rPr lang="ru-RU" sz="4000" b="1" dirty="0" err="1"/>
              <a:t>ненавид</a:t>
            </a:r>
            <a:r>
              <a:rPr lang="ru-RU" sz="4000" b="1" dirty="0"/>
              <a:t>…л есть на обед суп, а сейчас очень люб…т.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b="1" dirty="0"/>
              <a:t>Радист </a:t>
            </a:r>
            <a:r>
              <a:rPr lang="ru-RU" sz="4000" b="1" dirty="0" err="1"/>
              <a:t>слыш</a:t>
            </a:r>
            <a:r>
              <a:rPr lang="ru-RU" sz="4000" b="1" dirty="0"/>
              <a:t>…т сигналы бедствия, а капитан </a:t>
            </a:r>
            <a:r>
              <a:rPr lang="ru-RU" sz="4000" b="1" dirty="0" err="1"/>
              <a:t>приказыва</a:t>
            </a:r>
            <a:r>
              <a:rPr lang="ru-RU" sz="4000" b="1" dirty="0"/>
              <a:t>…т идти на помощь.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94664" y="1310317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1205" y="1771263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9420" y="5012232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1769" y="4548451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53573" y="3112989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04639" y="3100957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49675" y="3110515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13556" y="4134281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87595" y="1312005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4093" y="3632061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2525" y="3628959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67322" y="5428963"/>
            <a:ext cx="325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94741" y="1441576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441775" y="1426495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8749294" y="1666846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138559" y="3258406"/>
            <a:ext cx="656199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458818" y="3190086"/>
            <a:ext cx="713234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26322" y="3190086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486705" y="3745137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951651" y="3745137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669812" y="4247357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956748" y="4661817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943215" y="5128357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58151" y="5560005"/>
            <a:ext cx="543490" cy="5917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74" y="93212"/>
            <a:ext cx="103632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Найди и исправь ошибки. КОЛЛЕКТИВНО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74" y="761998"/>
            <a:ext cx="11298866" cy="571500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5400" dirty="0"/>
              <a:t>Солнце весною дольше остается на небе и </a:t>
            </a:r>
            <a:r>
              <a:rPr lang="ru-RU" sz="5400" dirty="0" err="1"/>
              <a:t>греит</a:t>
            </a:r>
            <a:r>
              <a:rPr lang="ru-RU" sz="5400" dirty="0"/>
              <a:t> с каждым днем всё сильнее. Снег </a:t>
            </a:r>
            <a:r>
              <a:rPr lang="ru-RU" sz="5400" dirty="0" err="1"/>
              <a:t>начинаит</a:t>
            </a:r>
            <a:r>
              <a:rPr lang="ru-RU" sz="5400" dirty="0"/>
              <a:t>   таять, и вода ручейками </a:t>
            </a:r>
            <a:r>
              <a:rPr lang="ru-RU" sz="5400" dirty="0" err="1"/>
              <a:t>сбегаит</a:t>
            </a:r>
            <a:r>
              <a:rPr lang="ru-RU" sz="5400" dirty="0"/>
              <a:t> в реки и озёра.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990070" y="2727280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015762" y="5521843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885809" y="4139459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08988" y="1930916"/>
            <a:ext cx="1871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err="1">
                <a:solidFill>
                  <a:srgbClr val="00B050"/>
                </a:solidFill>
              </a:rPr>
              <a:t>ет</a:t>
            </a:r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en-US" sz="6000" dirty="0">
                <a:solidFill>
                  <a:srgbClr val="00B050"/>
                </a:solidFill>
              </a:rPr>
              <a:t>(I)</a:t>
            </a:r>
            <a:endParaRPr lang="ru-RU" sz="60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8988" y="4723393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6000" dirty="0" err="1">
                <a:solidFill>
                  <a:srgbClr val="00B050"/>
                </a:solidFill>
              </a:rPr>
              <a:t>ет</a:t>
            </a:r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en-US" sz="6000" dirty="0">
                <a:solidFill>
                  <a:srgbClr val="00B050"/>
                </a:solidFill>
              </a:rPr>
              <a:t>(I)</a:t>
            </a:r>
            <a:endParaRPr lang="ru-RU" sz="6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9303" y="3322017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4800" dirty="0" err="1">
                <a:solidFill>
                  <a:srgbClr val="00B050"/>
                </a:solidFill>
              </a:rPr>
              <a:t>ет</a:t>
            </a:r>
            <a:r>
              <a:rPr lang="ru-RU" sz="4800" dirty="0">
                <a:solidFill>
                  <a:srgbClr val="00B050"/>
                </a:solidFill>
              </a:rPr>
              <a:t> </a:t>
            </a:r>
            <a:r>
              <a:rPr lang="en-US" sz="4800" dirty="0">
                <a:solidFill>
                  <a:srgbClr val="00B050"/>
                </a:solidFill>
              </a:rPr>
              <a:t>(I)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16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406" y="393730"/>
            <a:ext cx="10363200" cy="718628"/>
          </a:xfrm>
        </p:spPr>
        <p:txBody>
          <a:bodyPr>
            <a:normAutofit/>
          </a:bodyPr>
          <a:lstStyle/>
          <a:p>
            <a:r>
              <a:rPr lang="ru-RU" sz="3600" b="1" dirty="0"/>
              <a:t>ПОЛУСАМОСТОЯТЕЛЬНО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06" y="1010909"/>
            <a:ext cx="11367513" cy="457200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4400" dirty="0"/>
              <a:t>Лед на реках </a:t>
            </a:r>
            <a:r>
              <a:rPr lang="ru-RU" sz="4400" dirty="0" err="1"/>
              <a:t>чернеит</a:t>
            </a:r>
            <a:r>
              <a:rPr lang="ru-RU" sz="4400" dirty="0"/>
              <a:t>, начинает ломаться. </a:t>
            </a:r>
            <a:r>
              <a:rPr lang="ru-RU" sz="4400" dirty="0" err="1"/>
              <a:t>Смотрешь</a:t>
            </a:r>
            <a:r>
              <a:rPr lang="ru-RU" sz="4400" dirty="0"/>
              <a:t>, а вода в реке </a:t>
            </a:r>
            <a:r>
              <a:rPr lang="ru-RU" sz="4400" dirty="0" err="1"/>
              <a:t>прибываит</a:t>
            </a:r>
            <a:r>
              <a:rPr lang="ru-RU" sz="4400" dirty="0"/>
              <a:t>. Она не может поместиться в берегах, выступает и </a:t>
            </a:r>
            <a:r>
              <a:rPr lang="ru-RU" sz="4400" dirty="0" err="1"/>
              <a:t>гонет</a:t>
            </a:r>
            <a:r>
              <a:rPr lang="ru-RU" sz="4400" dirty="0"/>
              <a:t> свои воды по окрестным лугам.</a:t>
            </a:r>
          </a:p>
          <a:p>
            <a:pPr marL="0" indent="0">
              <a:lnSpc>
                <a:spcPct val="200000"/>
              </a:lnSpc>
              <a:buNone/>
            </a:pPr>
            <a:endParaRPr lang="ru-RU" sz="48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5103044" y="1606428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82796" y="845327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4800" dirty="0" err="1">
                <a:solidFill>
                  <a:srgbClr val="00B050"/>
                </a:solidFill>
              </a:rPr>
              <a:t>ет</a:t>
            </a:r>
            <a:r>
              <a:rPr lang="ru-RU" sz="4800" dirty="0">
                <a:solidFill>
                  <a:srgbClr val="00B050"/>
                </a:solidFill>
              </a:rPr>
              <a:t> </a:t>
            </a:r>
            <a:r>
              <a:rPr lang="en-US" sz="4800" dirty="0">
                <a:solidFill>
                  <a:srgbClr val="00B050"/>
                </a:solidFill>
              </a:rPr>
              <a:t>(I)</a:t>
            </a:r>
            <a:endParaRPr lang="ru-RU" sz="4800" dirty="0">
              <a:solidFill>
                <a:srgbClr val="00B05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168682" y="3044607"/>
            <a:ext cx="919897" cy="47589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294149" y="5625930"/>
            <a:ext cx="606056" cy="5422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8624451" y="3059478"/>
            <a:ext cx="593028" cy="45454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64103" y="2129046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4800" dirty="0">
                <a:solidFill>
                  <a:srgbClr val="00B050"/>
                </a:solidFill>
              </a:rPr>
              <a:t>ишь </a:t>
            </a:r>
            <a:r>
              <a:rPr lang="en-US" sz="4800" dirty="0">
                <a:solidFill>
                  <a:srgbClr val="00B050"/>
                </a:solidFill>
              </a:rPr>
              <a:t>(II)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51925" y="2229084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4800" dirty="0" err="1">
                <a:solidFill>
                  <a:srgbClr val="00B050"/>
                </a:solidFill>
              </a:rPr>
              <a:t>ет</a:t>
            </a:r>
            <a:r>
              <a:rPr lang="ru-RU" sz="4800" dirty="0">
                <a:solidFill>
                  <a:srgbClr val="00B050"/>
                </a:solidFill>
              </a:rPr>
              <a:t> </a:t>
            </a:r>
            <a:r>
              <a:rPr lang="en-US" sz="4800" dirty="0">
                <a:solidFill>
                  <a:srgbClr val="00B050"/>
                </a:solidFill>
              </a:rPr>
              <a:t>(I)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9253" y="4732828"/>
            <a:ext cx="2420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> </a:t>
            </a:r>
            <a:r>
              <a:rPr lang="ru-RU" sz="4800" dirty="0" err="1">
                <a:solidFill>
                  <a:srgbClr val="00B050"/>
                </a:solidFill>
              </a:rPr>
              <a:t>ит</a:t>
            </a:r>
            <a:r>
              <a:rPr lang="ru-RU" sz="4800" dirty="0">
                <a:solidFill>
                  <a:srgbClr val="00B050"/>
                </a:solidFill>
              </a:rPr>
              <a:t> </a:t>
            </a:r>
            <a:r>
              <a:rPr lang="en-US" sz="4800" dirty="0">
                <a:solidFill>
                  <a:srgbClr val="00B050"/>
                </a:solidFill>
              </a:rPr>
              <a:t>(II)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7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542</Words>
  <Application>Microsoft Office PowerPoint</Application>
  <PresentationFormat>Широкоэкранный</PresentationFormat>
  <Paragraphs>88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Visio</vt:lpstr>
      <vt:lpstr>Безударные личные окончания глаголов</vt:lpstr>
      <vt:lpstr>Презентация PowerPoint</vt:lpstr>
      <vt:lpstr>Презентация PowerPoint</vt:lpstr>
      <vt:lpstr>КОЛЛЕКТИВНО</vt:lpstr>
      <vt:lpstr>В ПАРАХ</vt:lpstr>
      <vt:lpstr>САМОСТОЯТЕЛЬНО</vt:lpstr>
      <vt:lpstr>СРЕЗОВАЯ РАБОТА №1</vt:lpstr>
      <vt:lpstr>Найди и исправь ошибки. КОЛЛЕКТИВНО</vt:lpstr>
      <vt:lpstr>ПОЛУСАМОСТОЯТЕЛЬНО</vt:lpstr>
      <vt:lpstr>САМОСТОЯТЕЛЬНО</vt:lpstr>
      <vt:lpstr>СРЕЗОВАЯ РАБОТА. 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Седов</dc:creator>
  <cp:lastModifiedBy>Антон</cp:lastModifiedBy>
  <cp:revision>32</cp:revision>
  <dcterms:created xsi:type="dcterms:W3CDTF">2015-05-09T10:08:17Z</dcterms:created>
  <dcterms:modified xsi:type="dcterms:W3CDTF">2020-10-27T17:09:01Z</dcterms:modified>
</cp:coreProperties>
</file>