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4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2673" y="1454726"/>
            <a:ext cx="7252853" cy="1818409"/>
          </a:xfrm>
        </p:spPr>
        <p:txBody>
          <a:bodyPr>
            <a:noAutofit/>
          </a:bodyPr>
          <a:lstStyle/>
          <a:p>
            <a:pPr marL="469900" lvl="0" indent="-469900" defTabSz="9144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 smtClean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600" b="1" kern="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r>
              <a:rPr lang="ru-RU" sz="2800" b="1" kern="0" dirty="0" smtClean="0">
                <a:solidFill>
                  <a:srgbClr val="C00000"/>
                </a:solidFill>
                <a:latin typeface="Verdana"/>
                <a:ea typeface="+mn-ea"/>
                <a:cs typeface="+mn-cs"/>
              </a:rPr>
              <a:t>Классная работа.</a:t>
            </a:r>
            <a:br>
              <a:rPr lang="ru-RU" sz="2800" b="1" kern="0" dirty="0" smtClean="0">
                <a:solidFill>
                  <a:srgbClr val="C00000"/>
                </a:solidFill>
                <a:latin typeface="Verdana"/>
                <a:ea typeface="+mn-ea"/>
                <a:cs typeface="+mn-cs"/>
              </a:rPr>
            </a:br>
            <a:r>
              <a:rPr lang="ru-RU" sz="2800" b="1" kern="0" dirty="0" smtClean="0">
                <a:solidFill>
                  <a:srgbClr val="C00000"/>
                </a:solidFill>
                <a:latin typeface="Verdana"/>
                <a:ea typeface="+mn-ea"/>
                <a:cs typeface="+mn-cs"/>
              </a:rPr>
              <a:t>Запятая между однородными членами предложения.</a:t>
            </a:r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486400" y="5081155"/>
            <a:ext cx="3501736" cy="1579418"/>
          </a:xfrm>
          <a:prstGeom prst="roundRect">
            <a:avLst/>
          </a:prstGeom>
          <a:solidFill>
            <a:schemeClr val="bg1"/>
          </a:solidFill>
          <a:ln w="476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Урок русского языка в 5 классе подготовила </a:t>
            </a:r>
            <a:r>
              <a:rPr lang="ru-RU" dirty="0" err="1" smtClean="0">
                <a:solidFill>
                  <a:schemeClr val="tx1"/>
                </a:solidFill>
              </a:rPr>
              <a:t>Новошинцева</a:t>
            </a:r>
            <a:r>
              <a:rPr lang="ru-RU" dirty="0" smtClean="0">
                <a:solidFill>
                  <a:schemeClr val="tx1"/>
                </a:solidFill>
              </a:rPr>
              <a:t> О.В.,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учитель АОУСОШ №4 Динской район Краснодарский край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83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57551"/>
            <a:ext cx="7886700" cy="898895"/>
          </a:xfrm>
        </p:spPr>
        <p:txBody>
          <a:bodyPr>
            <a:normAutofit/>
          </a:bodyPr>
          <a:lstStyle/>
          <a:p>
            <a:pPr algn="ctr"/>
            <a:r>
              <a:rPr lang="ru-RU" sz="4800" b="1" i="1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+mn-lt"/>
              </a:rPr>
              <a:t>Словарь «Пиши правильно»</a:t>
            </a:r>
            <a:endParaRPr lang="ru-RU" sz="4800" b="1" i="1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  <p:grpSp>
        <p:nvGrpSpPr>
          <p:cNvPr id="78" name="Group 2"/>
          <p:cNvGrpSpPr>
            <a:grpSpLocks/>
          </p:cNvGrpSpPr>
          <p:nvPr/>
        </p:nvGrpSpPr>
        <p:grpSpPr bwMode="auto">
          <a:xfrm>
            <a:off x="2133600" y="3966419"/>
            <a:ext cx="5105400" cy="646113"/>
            <a:chOff x="1248" y="1403"/>
            <a:chExt cx="3216" cy="407"/>
          </a:xfrm>
        </p:grpSpPr>
        <p:sp>
          <p:nvSpPr>
            <p:cNvPr id="79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  <a:contourClr>
                <a:srgbClr val="FF7C8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81" name="Text Box 5"/>
            <p:cNvSpPr txBox="1">
              <a:spLocks noChangeArrowheads="1"/>
            </p:cNvSpPr>
            <p:nvPr/>
          </p:nvSpPr>
          <p:spPr bwMode="gray">
            <a:xfrm>
              <a:off x="1839" y="1403"/>
              <a:ext cx="149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ru-RU" sz="3600" b="1" dirty="0" smtClean="0">
                  <a:solidFill>
                    <a:srgbClr val="000000"/>
                  </a:solidFill>
                </a:rPr>
                <a:t>Т</a:t>
              </a:r>
              <a:r>
                <a:rPr lang="ru-RU" sz="3600" b="1" u="sng" dirty="0" smtClean="0">
                  <a:solidFill>
                    <a:srgbClr val="FF0000"/>
                  </a:solidFill>
                </a:rPr>
                <a:t>Е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Л</a:t>
              </a:r>
              <a:r>
                <a:rPr lang="ru-RU" sz="3600" b="1" u="sng" dirty="0" smtClean="0">
                  <a:solidFill>
                    <a:srgbClr val="FF0000"/>
                  </a:solidFill>
                </a:rPr>
                <a:t>Е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ФОН</a:t>
              </a:r>
              <a:endParaRPr lang="en-US" sz="3600" b="1" dirty="0">
                <a:solidFill>
                  <a:srgbClr val="000000"/>
                </a:solidFill>
              </a:endParaRPr>
            </a:p>
          </p:txBody>
        </p:sp>
        <p:sp>
          <p:nvSpPr>
            <p:cNvPr id="82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83" name="Group 7"/>
          <p:cNvGrpSpPr>
            <a:grpSpLocks/>
          </p:cNvGrpSpPr>
          <p:nvPr/>
        </p:nvGrpSpPr>
        <p:grpSpPr bwMode="auto">
          <a:xfrm>
            <a:off x="2133600" y="1454994"/>
            <a:ext cx="5105400" cy="646113"/>
            <a:chOff x="1248" y="1995"/>
            <a:chExt cx="3216" cy="407"/>
          </a:xfrm>
        </p:grpSpPr>
        <p:sp>
          <p:nvSpPr>
            <p:cNvPr id="84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  <a:contourClr>
                <a:srgbClr val="99CC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86" name="Text Box 10"/>
            <p:cNvSpPr txBox="1">
              <a:spLocks noChangeArrowheads="1"/>
            </p:cNvSpPr>
            <p:nvPr/>
          </p:nvSpPr>
          <p:spPr bwMode="gray">
            <a:xfrm>
              <a:off x="1737" y="1995"/>
              <a:ext cx="2727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ru-RU" sz="3600" b="1" dirty="0" smtClean="0">
                  <a:solidFill>
                    <a:srgbClr val="000000"/>
                  </a:solidFill>
                </a:rPr>
                <a:t>К</a:t>
              </a:r>
              <a:r>
                <a:rPr lang="ru-RU" sz="3600" b="1" u="sng" dirty="0" smtClean="0">
                  <a:solidFill>
                    <a:srgbClr val="FF0000"/>
                  </a:solidFill>
                </a:rPr>
                <a:t>ОЛЛ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ЕКЦИЯ</a:t>
              </a:r>
              <a:endParaRPr lang="en-US" sz="3600" b="1" dirty="0">
                <a:solidFill>
                  <a:srgbClr val="000000"/>
                </a:solidFill>
              </a:endParaRPr>
            </a:p>
          </p:txBody>
        </p:sp>
        <p:sp>
          <p:nvSpPr>
            <p:cNvPr id="87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88" name="Group 12"/>
          <p:cNvGrpSpPr>
            <a:grpSpLocks/>
          </p:cNvGrpSpPr>
          <p:nvPr/>
        </p:nvGrpSpPr>
        <p:grpSpPr bwMode="auto">
          <a:xfrm>
            <a:off x="2133600" y="2348757"/>
            <a:ext cx="5105400" cy="668338"/>
            <a:chOff x="1248" y="2640"/>
            <a:chExt cx="3216" cy="421"/>
          </a:xfrm>
        </p:grpSpPr>
        <p:sp>
          <p:nvSpPr>
            <p:cNvPr id="89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0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  <a:contourClr>
                <a:srgbClr val="0066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1804" y="2654"/>
              <a:ext cx="140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3600" b="1" dirty="0" smtClean="0">
                  <a:solidFill>
                    <a:srgbClr val="000000"/>
                  </a:solidFill>
                </a:rPr>
                <a:t>Г</a:t>
              </a:r>
              <a:r>
                <a:rPr lang="ru-RU" sz="3600" b="1" u="sng" dirty="0" smtClean="0">
                  <a:solidFill>
                    <a:srgbClr val="FF0000"/>
                  </a:solidFill>
                </a:rPr>
                <a:t>Е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РБАРИЙ</a:t>
              </a:r>
              <a:endParaRPr lang="en-US" sz="3600" b="1" dirty="0">
                <a:solidFill>
                  <a:srgbClr val="000000"/>
                </a:solidFill>
              </a:endParaRPr>
            </a:p>
          </p:txBody>
        </p:sp>
        <p:sp>
          <p:nvSpPr>
            <p:cNvPr id="92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93" name="Group 17"/>
          <p:cNvGrpSpPr>
            <a:grpSpLocks/>
          </p:cNvGrpSpPr>
          <p:nvPr/>
        </p:nvGrpSpPr>
        <p:grpSpPr bwMode="auto">
          <a:xfrm>
            <a:off x="2133600" y="3145683"/>
            <a:ext cx="5105400" cy="646113"/>
            <a:chOff x="1248" y="3204"/>
            <a:chExt cx="3216" cy="407"/>
          </a:xfrm>
        </p:grpSpPr>
        <p:sp>
          <p:nvSpPr>
            <p:cNvPr id="94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  <a:contourClr>
                <a:srgbClr val="FF993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96" name="Text Box 20"/>
            <p:cNvSpPr txBox="1">
              <a:spLocks noChangeArrowheads="1"/>
            </p:cNvSpPr>
            <p:nvPr/>
          </p:nvSpPr>
          <p:spPr bwMode="gray">
            <a:xfrm>
              <a:off x="1804" y="3204"/>
              <a:ext cx="2283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ru-RU" sz="3600" b="1" dirty="0" smtClean="0">
                  <a:solidFill>
                    <a:srgbClr val="000000"/>
                  </a:solidFill>
                </a:rPr>
                <a:t>Т</a:t>
              </a:r>
              <a:r>
                <a:rPr lang="ru-RU" sz="3600" b="1" u="sng" dirty="0" smtClean="0">
                  <a:solidFill>
                    <a:srgbClr val="FF0000"/>
                  </a:solidFill>
                </a:rPr>
                <a:t>Е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Л</a:t>
              </a:r>
              <a:r>
                <a:rPr lang="ru-RU" sz="3600" b="1" u="sng" dirty="0" smtClean="0">
                  <a:solidFill>
                    <a:srgbClr val="FF0000"/>
                  </a:solidFill>
                </a:rPr>
                <a:t>Е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ВИЗОР</a:t>
              </a:r>
              <a:endParaRPr lang="en-US" sz="3600" b="1" dirty="0">
                <a:solidFill>
                  <a:srgbClr val="000000"/>
                </a:solidFill>
              </a:endParaRPr>
            </a:p>
          </p:txBody>
        </p:sp>
        <p:sp>
          <p:nvSpPr>
            <p:cNvPr id="97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98" name="Group 22"/>
          <p:cNvGrpSpPr>
            <a:grpSpLocks/>
          </p:cNvGrpSpPr>
          <p:nvPr/>
        </p:nvGrpSpPr>
        <p:grpSpPr bwMode="auto">
          <a:xfrm>
            <a:off x="2133600" y="4822083"/>
            <a:ext cx="5105400" cy="646113"/>
            <a:chOff x="1248" y="3190"/>
            <a:chExt cx="3216" cy="407"/>
          </a:xfrm>
        </p:grpSpPr>
        <p:sp>
          <p:nvSpPr>
            <p:cNvPr id="99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0" name="Rectangle 24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  <a:contourClr>
                <a:srgbClr val="9900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101" name="Text Box 25"/>
            <p:cNvSpPr txBox="1">
              <a:spLocks noChangeArrowheads="1"/>
            </p:cNvSpPr>
            <p:nvPr/>
          </p:nvSpPr>
          <p:spPr bwMode="gray">
            <a:xfrm>
              <a:off x="1839" y="3190"/>
              <a:ext cx="184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3600" b="1" dirty="0" smtClean="0">
                  <a:solidFill>
                    <a:srgbClr val="000000"/>
                  </a:solidFill>
                </a:rPr>
                <a:t>Т</a:t>
              </a:r>
              <a:r>
                <a:rPr lang="ru-RU" sz="3600" b="1" u="sng" dirty="0" smtClean="0">
                  <a:solidFill>
                    <a:srgbClr val="FF0000"/>
                  </a:solidFill>
                </a:rPr>
                <a:t>Е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Л</a:t>
              </a:r>
              <a:r>
                <a:rPr lang="ru-RU" sz="3600" b="1" u="sng" dirty="0" smtClean="0">
                  <a:solidFill>
                    <a:srgbClr val="FF0000"/>
                  </a:solidFill>
                </a:rPr>
                <a:t>Е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ГРА</a:t>
              </a:r>
              <a:r>
                <a:rPr lang="ru-RU" sz="3600" b="1" u="sng" dirty="0" smtClean="0">
                  <a:solidFill>
                    <a:srgbClr val="FF0000"/>
                  </a:solidFill>
                </a:rPr>
                <a:t>ММ</a:t>
              </a:r>
              <a:r>
                <a:rPr lang="ru-RU" sz="3600" b="1" dirty="0" smtClean="0">
                  <a:solidFill>
                    <a:srgbClr val="000000"/>
                  </a:solidFill>
                </a:rPr>
                <a:t>А</a:t>
              </a:r>
              <a:endParaRPr lang="en-US" sz="3600" b="1" dirty="0">
                <a:solidFill>
                  <a:srgbClr val="000000"/>
                </a:solidFill>
              </a:endParaRPr>
            </a:p>
          </p:txBody>
        </p:sp>
        <p:sp>
          <p:nvSpPr>
            <p:cNvPr id="102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5</a:t>
              </a:r>
            </a:p>
          </p:txBody>
        </p:sp>
      </p:grpSp>
      <p:sp>
        <p:nvSpPr>
          <p:cNvPr id="3" name="Скругленный прямоугольник 2"/>
          <p:cNvSpPr/>
          <p:nvPr/>
        </p:nvSpPr>
        <p:spPr>
          <a:xfrm>
            <a:off x="1529195" y="5715000"/>
            <a:ext cx="6619009" cy="758536"/>
          </a:xfrm>
          <a:prstGeom prst="roundRect">
            <a:avLst/>
          </a:prstGeom>
          <a:solidFill>
            <a:schemeClr val="bg1"/>
          </a:solidFill>
          <a:ln w="603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Запишите  в  словарь. Объясните значение слов.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Прочитайте   несколько раз  орфографически.  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>
                <a:solidFill>
                  <a:srgbClr val="C00000"/>
                </a:solidFill>
              </a:rPr>
              <a:t>Устно.</a:t>
            </a:r>
            <a:r>
              <a:rPr lang="ru-RU" b="1" dirty="0" smtClean="0"/>
              <a:t> Вставьте, где нужно, тире. </a:t>
            </a:r>
            <a:endParaRPr lang="ru-RU" b="1" dirty="0"/>
          </a:p>
        </p:txBody>
      </p:sp>
      <p:sp>
        <p:nvSpPr>
          <p:cNvPr id="6" name="Rectangle 3" descr="Точечные ромбики"/>
          <p:cNvSpPr>
            <a:spLocks noGrp="1" noChangeArrowheads="1"/>
          </p:cNvSpPr>
          <p:nvPr>
            <p:ph idx="1"/>
          </p:nvPr>
        </p:nvSpPr>
        <p:spPr>
          <a:xfrm>
            <a:off x="1465118" y="1652156"/>
            <a:ext cx="7024255" cy="4524808"/>
          </a:xfrm>
          <a:noFill/>
        </p:spPr>
        <p:txBody>
          <a:bodyPr>
            <a:normAutofit/>
          </a:bodyPr>
          <a:lstStyle/>
          <a:p>
            <a:pPr marL="609600" indent="-609600" eaLnBrk="1" hangingPunct="1">
              <a:buFontTx/>
              <a:buAutoNum type="arabicParenR"/>
            </a:pPr>
            <a:r>
              <a:rPr lang="ru-RU" sz="2800" b="1" dirty="0" smtClean="0"/>
              <a:t>Август  месяц  плодородия.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2800" b="1" dirty="0" smtClean="0"/>
              <a:t>Лось очень осторожное  и умное  животное.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2800" b="1" dirty="0" smtClean="0"/>
              <a:t>Мои друзья загадка для меня.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2800" b="1" dirty="0" smtClean="0"/>
              <a:t>Зимняя ночь очень темна. 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2800" b="1" dirty="0" smtClean="0"/>
              <a:t>Живопись    это искусство изображать  мир  красками. 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2800" b="1" dirty="0" smtClean="0"/>
              <a:t>Лодка плывёт  по речной  воде. </a:t>
            </a:r>
          </a:p>
        </p:txBody>
      </p:sp>
    </p:spTree>
    <p:extLst>
      <p:ext uri="{BB962C8B-B14F-4D97-AF65-F5344CB8AC3E}">
        <p14:creationId xmlns:p14="http://schemas.microsoft.com/office/powerpoint/2010/main" val="3513918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1664" y="365126"/>
            <a:ext cx="7891895" cy="1325563"/>
          </a:xfrm>
        </p:spPr>
        <p:txBody>
          <a:bodyPr/>
          <a:lstStyle/>
          <a:p>
            <a:r>
              <a:rPr lang="ru-RU" b="1" i="1" u="sng" dirty="0" smtClean="0"/>
              <a:t>Разобрать предложения по членам</a:t>
            </a:r>
            <a:endParaRPr lang="ru-RU" b="1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4045" y="1825625"/>
            <a:ext cx="6546272" cy="4351338"/>
          </a:xfrm>
        </p:spPr>
        <p:txBody>
          <a:bodyPr/>
          <a:lstStyle/>
          <a:p>
            <a:pPr marL="342900" lvl="0" indent="-342900"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  <a:defRPr/>
            </a:pPr>
            <a:r>
              <a:rPr lang="ru-RU" sz="3200" b="1" kern="0" dirty="0">
                <a:solidFill>
                  <a:srgbClr val="000000"/>
                </a:solidFill>
                <a:latin typeface="Arial"/>
              </a:rPr>
              <a:t>Вчера  п..</a:t>
            </a:r>
            <a:r>
              <a:rPr lang="ru-RU" sz="3200" b="1" kern="0" dirty="0" err="1">
                <a:solidFill>
                  <a:srgbClr val="000000"/>
                </a:solidFill>
                <a:latin typeface="Arial"/>
              </a:rPr>
              <a:t>чтальон</a:t>
            </a:r>
            <a:r>
              <a:rPr lang="ru-RU" sz="3200" b="1" kern="0" dirty="0">
                <a:solidFill>
                  <a:srgbClr val="000000"/>
                </a:solidFill>
                <a:latin typeface="Arial"/>
              </a:rPr>
              <a:t>   принёс нам </a:t>
            </a:r>
          </a:p>
          <a:p>
            <a:pPr marL="342900" lvl="0" indent="-342900"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  <a:defRPr/>
            </a:pPr>
            <a:r>
              <a:rPr lang="ru-RU" sz="32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3200" b="1" kern="0" dirty="0" smtClean="0">
                <a:solidFill>
                  <a:srgbClr val="000000"/>
                </a:solidFill>
                <a:latin typeface="Arial"/>
              </a:rPr>
              <a:t>п..</a:t>
            </a:r>
            <a:r>
              <a:rPr lang="ru-RU" sz="3200" b="1" kern="0" dirty="0" err="1" smtClean="0">
                <a:solidFill>
                  <a:srgbClr val="000000"/>
                </a:solidFill>
                <a:latin typeface="Arial"/>
              </a:rPr>
              <a:t>здравительную</a:t>
            </a:r>
            <a:r>
              <a:rPr lang="ru-RU" sz="32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3200" b="1" kern="0" dirty="0" err="1">
                <a:solidFill>
                  <a:srgbClr val="000000"/>
                </a:solidFill>
                <a:latin typeface="Arial"/>
              </a:rPr>
              <a:t>телегра</a:t>
            </a:r>
            <a:r>
              <a:rPr lang="ru-RU" sz="3200" b="1" kern="0" dirty="0">
                <a:solidFill>
                  <a:srgbClr val="000000"/>
                </a:solidFill>
                <a:latin typeface="Arial"/>
              </a:rPr>
              <a:t>…у. </a:t>
            </a:r>
            <a:endParaRPr lang="ru-RU" sz="3200" b="1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  <a:defRPr/>
            </a:pPr>
            <a:endParaRPr lang="ru-RU" sz="3200" b="1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 defTabSz="914400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  <a:defRPr/>
            </a:pPr>
            <a:r>
              <a:rPr lang="ru-RU" sz="3200" b="1" kern="0" dirty="0">
                <a:solidFill>
                  <a:srgbClr val="000000"/>
                </a:solidFill>
                <a:latin typeface="Arial"/>
              </a:rPr>
              <a:t>Наши  </a:t>
            </a:r>
            <a:r>
              <a:rPr lang="ru-RU" sz="3200" b="1" kern="0" dirty="0" err="1">
                <a:solidFill>
                  <a:srgbClr val="000000"/>
                </a:solidFill>
                <a:latin typeface="Arial"/>
              </a:rPr>
              <a:t>с..седи</a:t>
            </a:r>
            <a:r>
              <a:rPr lang="ru-RU" sz="3200" b="1" kern="0" dirty="0">
                <a:solidFill>
                  <a:srgbClr val="000000"/>
                </a:solidFill>
                <a:latin typeface="Arial"/>
              </a:rPr>
              <a:t>  </a:t>
            </a:r>
            <a:r>
              <a:rPr lang="ru-RU" sz="3200" b="1" kern="0" dirty="0" smtClean="0">
                <a:solidFill>
                  <a:srgbClr val="000000"/>
                </a:solidFill>
                <a:latin typeface="Arial"/>
              </a:rPr>
              <a:t>недавно  купили  новый т..л..</a:t>
            </a:r>
            <a:r>
              <a:rPr lang="ru-RU" sz="3200" b="1" kern="0" dirty="0" err="1" smtClean="0">
                <a:solidFill>
                  <a:srgbClr val="000000"/>
                </a:solidFill>
                <a:latin typeface="Arial"/>
              </a:rPr>
              <a:t>визор</a:t>
            </a:r>
            <a:r>
              <a:rPr lang="ru-RU" sz="3200" b="1" kern="0" dirty="0" smtClean="0">
                <a:solidFill>
                  <a:srgbClr val="000000"/>
                </a:solidFill>
                <a:latin typeface="Arial"/>
              </a:rPr>
              <a:t>.</a:t>
            </a:r>
            <a:endParaRPr lang="ru-RU" sz="3200" b="1" kern="0" dirty="0">
              <a:solidFill>
                <a:srgbClr val="000000"/>
              </a:solidFill>
              <a:latin typeface="Arial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52020" y="1517091"/>
            <a:ext cx="198483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вариант</a:t>
            </a:r>
            <a:endParaRPr lang="ru-RU" sz="32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5984" y="3591809"/>
            <a:ext cx="198483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вариант</a:t>
            </a:r>
            <a:endParaRPr lang="ru-RU" sz="32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7121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4286" y="354736"/>
            <a:ext cx="7886700" cy="912956"/>
          </a:xfrm>
        </p:spPr>
        <p:txBody>
          <a:bodyPr/>
          <a:lstStyle/>
          <a:p>
            <a:pPr algn="ctr"/>
            <a:r>
              <a:rPr lang="ru-RU" b="1" dirty="0" smtClean="0"/>
              <a:t>Однородные члены предложения</a:t>
            </a:r>
            <a:endParaRPr lang="ru-RU" b="1" dirty="0"/>
          </a:p>
        </p:txBody>
      </p:sp>
      <p:pic>
        <p:nvPicPr>
          <p:cNvPr id="4" name="Picture 4" descr="{EC3EBFDC-2488-4C8E-83EF-7A8FEA89F68B}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491" y="1202170"/>
            <a:ext cx="7428782" cy="5421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225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88264"/>
          </a:xfrm>
        </p:spPr>
        <p:txBody>
          <a:bodyPr>
            <a:no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2800" b="1" i="1" dirty="0">
                <a:solidFill>
                  <a:srgbClr val="000000"/>
                </a:solidFill>
                <a:latin typeface="Bookman Old Style"/>
                <a:ea typeface="Times New Roman"/>
              </a:rPr>
              <a:t>Запятая  при однородных  членах  предложения.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6682" y="1226127"/>
            <a:ext cx="6317673" cy="4062846"/>
          </a:xfrm>
          <a:ln w="82550"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600" b="1" u="sng" dirty="0">
                <a:latin typeface="Bookman Old Style"/>
                <a:ea typeface="Times New Roman"/>
              </a:rPr>
              <a:t>Запятая  </a:t>
            </a:r>
            <a:r>
              <a:rPr lang="ru-RU" sz="3600" b="1" u="sng" dirty="0">
                <a:solidFill>
                  <a:srgbClr val="FF0000"/>
                </a:solidFill>
                <a:latin typeface="Bookman Old Style"/>
                <a:ea typeface="Times New Roman"/>
              </a:rPr>
              <a:t>не</a:t>
            </a:r>
            <a:r>
              <a:rPr lang="ru-RU" sz="3600" b="1" u="sng" dirty="0">
                <a:latin typeface="Bookman Old Style"/>
                <a:ea typeface="Times New Roman"/>
              </a:rPr>
              <a:t>  ставится</a:t>
            </a:r>
            <a:r>
              <a:rPr lang="ru-RU" sz="3600" b="1" u="sng" dirty="0" smtClean="0">
                <a:latin typeface="Bookman Old Style"/>
                <a:ea typeface="Times New Roman"/>
              </a:rPr>
              <a:t>:</a:t>
            </a:r>
          </a:p>
          <a:p>
            <a:pPr>
              <a:spcAft>
                <a:spcPts val="0"/>
              </a:spcAft>
            </a:pPr>
            <a:endParaRPr lang="ru-RU" sz="2000" b="1" u="sng" dirty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u="sng" dirty="0" smtClean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u="sng" dirty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u="sng" dirty="0" smtClean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u="sng" dirty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u="sng" dirty="0" smtClean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u="sng" dirty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u="sng" dirty="0" smtClean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1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dirty="0" smtClean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dirty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dirty="0" smtClean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dirty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dirty="0" smtClean="0">
              <a:latin typeface="Bookman Old Style"/>
              <a:ea typeface="Times New Roman"/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749136" y="2012765"/>
            <a:ext cx="682337" cy="588819"/>
            <a:chOff x="336" y="2976"/>
            <a:chExt cx="480" cy="480"/>
          </a:xfrm>
        </p:grpSpPr>
        <p:sp>
          <p:nvSpPr>
            <p:cNvPr id="5" name="Oval 14"/>
            <p:cNvSpPr>
              <a:spLocks noChangeArrowheads="1"/>
            </p:cNvSpPr>
            <p:nvPr/>
          </p:nvSpPr>
          <p:spPr bwMode="auto">
            <a:xfrm>
              <a:off x="336" y="2976"/>
              <a:ext cx="480" cy="48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Line 15"/>
            <p:cNvSpPr>
              <a:spLocks noChangeShapeType="1"/>
            </p:cNvSpPr>
            <p:nvPr/>
          </p:nvSpPr>
          <p:spPr bwMode="auto">
            <a:xfrm>
              <a:off x="336" y="3216"/>
              <a:ext cx="4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2539751" y="1828858"/>
            <a:ext cx="6961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919" y="1974378"/>
            <a:ext cx="679738" cy="613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Group 16"/>
          <p:cNvGrpSpPr>
            <a:grpSpLocks/>
          </p:cNvGrpSpPr>
          <p:nvPr/>
        </p:nvGrpSpPr>
        <p:grpSpPr bwMode="auto">
          <a:xfrm>
            <a:off x="1749135" y="2971712"/>
            <a:ext cx="682337" cy="605422"/>
            <a:chOff x="1488" y="2976"/>
            <a:chExt cx="480" cy="480"/>
          </a:xfrm>
        </p:grpSpPr>
        <p:sp>
          <p:nvSpPr>
            <p:cNvPr id="13" name="Oval 17"/>
            <p:cNvSpPr>
              <a:spLocks noChangeArrowheads="1"/>
            </p:cNvSpPr>
            <p:nvPr/>
          </p:nvSpPr>
          <p:spPr bwMode="auto">
            <a:xfrm>
              <a:off x="1488" y="2976"/>
              <a:ext cx="480" cy="48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Line 18"/>
            <p:cNvSpPr>
              <a:spLocks noChangeShapeType="1"/>
            </p:cNvSpPr>
            <p:nvPr/>
          </p:nvSpPr>
          <p:spPr bwMode="auto">
            <a:xfrm>
              <a:off x="1488" y="3168"/>
              <a:ext cx="4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19"/>
            <p:cNvSpPr>
              <a:spLocks noChangeShapeType="1"/>
            </p:cNvSpPr>
            <p:nvPr/>
          </p:nvSpPr>
          <p:spPr bwMode="auto">
            <a:xfrm>
              <a:off x="1488" y="3264"/>
              <a:ext cx="4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4040332" y="2911170"/>
            <a:ext cx="682337" cy="605422"/>
            <a:chOff x="1488" y="2976"/>
            <a:chExt cx="480" cy="480"/>
          </a:xfrm>
        </p:grpSpPr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1488" y="2976"/>
              <a:ext cx="480" cy="48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1488" y="3168"/>
              <a:ext cx="4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1488" y="3264"/>
              <a:ext cx="4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2576946" y="2753477"/>
            <a:ext cx="13179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или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4" name="Group 42"/>
          <p:cNvGrpSpPr>
            <a:grpSpLocks/>
          </p:cNvGrpSpPr>
          <p:nvPr/>
        </p:nvGrpSpPr>
        <p:grpSpPr bwMode="auto">
          <a:xfrm>
            <a:off x="1749136" y="3875005"/>
            <a:ext cx="682337" cy="633845"/>
            <a:chOff x="3744" y="2208"/>
            <a:chExt cx="480" cy="480"/>
          </a:xfrm>
        </p:grpSpPr>
        <p:sp>
          <p:nvSpPr>
            <p:cNvPr id="25" name="Oval 24"/>
            <p:cNvSpPr>
              <a:spLocks noChangeArrowheads="1"/>
            </p:cNvSpPr>
            <p:nvPr/>
          </p:nvSpPr>
          <p:spPr bwMode="auto">
            <a:xfrm>
              <a:off x="3744" y="2208"/>
              <a:ext cx="480" cy="48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 flipV="1">
              <a:off x="3744" y="2448"/>
              <a:ext cx="480" cy="47"/>
            </a:xfrm>
            <a:custGeom>
              <a:avLst/>
              <a:gdLst>
                <a:gd name="T0" fmla="*/ 0 w 1800"/>
                <a:gd name="T1" fmla="*/ 180 h 180"/>
                <a:gd name="T2" fmla="*/ 180 w 1800"/>
                <a:gd name="T3" fmla="*/ 0 h 180"/>
                <a:gd name="T4" fmla="*/ 360 w 1800"/>
                <a:gd name="T5" fmla="*/ 180 h 180"/>
                <a:gd name="T6" fmla="*/ 540 w 1800"/>
                <a:gd name="T7" fmla="*/ 0 h 180"/>
                <a:gd name="T8" fmla="*/ 720 w 1800"/>
                <a:gd name="T9" fmla="*/ 180 h 180"/>
                <a:gd name="T10" fmla="*/ 900 w 1800"/>
                <a:gd name="T11" fmla="*/ 0 h 180"/>
                <a:gd name="T12" fmla="*/ 1080 w 1800"/>
                <a:gd name="T13" fmla="*/ 180 h 180"/>
                <a:gd name="T14" fmla="*/ 1260 w 1800"/>
                <a:gd name="T15" fmla="*/ 0 h 180"/>
                <a:gd name="T16" fmla="*/ 1440 w 1800"/>
                <a:gd name="T17" fmla="*/ 180 h 180"/>
                <a:gd name="T18" fmla="*/ 1620 w 1800"/>
                <a:gd name="T19" fmla="*/ 0 h 180"/>
                <a:gd name="T20" fmla="*/ 1800 w 1800"/>
                <a:gd name="T2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0" h="180">
                  <a:moveTo>
                    <a:pt x="0" y="180"/>
                  </a:moveTo>
                  <a:cubicBezTo>
                    <a:pt x="60" y="90"/>
                    <a:pt x="120" y="0"/>
                    <a:pt x="180" y="0"/>
                  </a:cubicBezTo>
                  <a:cubicBezTo>
                    <a:pt x="240" y="0"/>
                    <a:pt x="300" y="180"/>
                    <a:pt x="360" y="180"/>
                  </a:cubicBezTo>
                  <a:cubicBezTo>
                    <a:pt x="420" y="180"/>
                    <a:pt x="480" y="0"/>
                    <a:pt x="540" y="0"/>
                  </a:cubicBezTo>
                  <a:cubicBezTo>
                    <a:pt x="600" y="0"/>
                    <a:pt x="660" y="180"/>
                    <a:pt x="720" y="180"/>
                  </a:cubicBezTo>
                  <a:cubicBezTo>
                    <a:pt x="780" y="180"/>
                    <a:pt x="840" y="0"/>
                    <a:pt x="900" y="0"/>
                  </a:cubicBezTo>
                  <a:cubicBezTo>
                    <a:pt x="960" y="0"/>
                    <a:pt x="1020" y="180"/>
                    <a:pt x="1080" y="180"/>
                  </a:cubicBezTo>
                  <a:cubicBezTo>
                    <a:pt x="1140" y="180"/>
                    <a:pt x="1200" y="0"/>
                    <a:pt x="1260" y="0"/>
                  </a:cubicBezTo>
                  <a:cubicBezTo>
                    <a:pt x="1320" y="0"/>
                    <a:pt x="1380" y="180"/>
                    <a:pt x="1440" y="180"/>
                  </a:cubicBezTo>
                  <a:cubicBezTo>
                    <a:pt x="1500" y="180"/>
                    <a:pt x="1560" y="0"/>
                    <a:pt x="1620" y="0"/>
                  </a:cubicBezTo>
                  <a:cubicBezTo>
                    <a:pt x="1680" y="0"/>
                    <a:pt x="1770" y="150"/>
                    <a:pt x="1800" y="180"/>
                  </a:cubicBezTo>
                </a:path>
              </a:pathLst>
            </a:custGeom>
            <a:solidFill>
              <a:schemeClr val="bg1"/>
            </a:solidFill>
            <a:ln w="381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2841" y="3859345"/>
            <a:ext cx="71913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2576946" y="3638203"/>
            <a:ext cx="17219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да=и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3280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1350817" y="322118"/>
            <a:ext cx="7117773" cy="6265718"/>
          </a:xfrm>
          <a:ln w="82550"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600" b="1" u="sng" dirty="0">
                <a:latin typeface="Bookman Old Style"/>
                <a:ea typeface="Times New Roman"/>
              </a:rPr>
              <a:t>Запятая  </a:t>
            </a:r>
            <a:r>
              <a:rPr lang="ru-RU" sz="3600" b="1" u="sng" dirty="0" smtClean="0">
                <a:latin typeface="Bookman Old Style"/>
                <a:ea typeface="Times New Roman"/>
              </a:rPr>
              <a:t>ставится:</a:t>
            </a:r>
          </a:p>
          <a:p>
            <a:pPr>
              <a:spcAft>
                <a:spcPts val="0"/>
              </a:spcAft>
            </a:pPr>
            <a:endParaRPr lang="ru-RU" sz="2000" b="1" u="sng" dirty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u="sng" dirty="0" smtClean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u="sng" dirty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u="sng" dirty="0" smtClean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u="sng" dirty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u="sng" dirty="0" smtClean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u="sng" dirty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u="sng" dirty="0" smtClean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1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dirty="0" smtClean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dirty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dirty="0" smtClean="0">
              <a:latin typeface="Bookman Old Style"/>
              <a:ea typeface="Times New Roman"/>
            </a:endParaRPr>
          </a:p>
          <a:p>
            <a:pPr marL="0" lvl="0" indent="0" algn="ctr" defTabSz="914400">
              <a:lnSpc>
                <a:spcPct val="100000"/>
              </a:lnSpc>
              <a:spcBef>
                <a:spcPts val="0"/>
              </a:spcBef>
              <a:buNone/>
            </a:pPr>
            <a:endParaRPr lang="ru-RU" sz="5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spcAft>
                <a:spcPts val="0"/>
              </a:spcAft>
            </a:pPr>
            <a:endParaRPr lang="ru-RU" sz="2000" b="1" dirty="0">
              <a:latin typeface="Bookman Old Style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2000" b="1" dirty="0" smtClean="0">
              <a:latin typeface="Bookman Old Style"/>
              <a:ea typeface="Times New Roman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474" y="1041689"/>
            <a:ext cx="71913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516" y="1041689"/>
            <a:ext cx="71913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up 16"/>
          <p:cNvGrpSpPr>
            <a:grpSpLocks/>
          </p:cNvGrpSpPr>
          <p:nvPr/>
        </p:nvGrpSpPr>
        <p:grpSpPr bwMode="auto">
          <a:xfrm>
            <a:off x="1692275" y="1980078"/>
            <a:ext cx="682337" cy="605422"/>
            <a:chOff x="1488" y="2976"/>
            <a:chExt cx="480" cy="480"/>
          </a:xfrm>
        </p:grpSpPr>
        <p:sp>
          <p:nvSpPr>
            <p:cNvPr id="10" name="Oval 17"/>
            <p:cNvSpPr>
              <a:spLocks noChangeArrowheads="1"/>
            </p:cNvSpPr>
            <p:nvPr/>
          </p:nvSpPr>
          <p:spPr bwMode="auto">
            <a:xfrm>
              <a:off x="1488" y="2976"/>
              <a:ext cx="480" cy="48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Line 18"/>
            <p:cNvSpPr>
              <a:spLocks noChangeShapeType="1"/>
            </p:cNvSpPr>
            <p:nvPr/>
          </p:nvSpPr>
          <p:spPr bwMode="auto">
            <a:xfrm>
              <a:off x="1488" y="3168"/>
              <a:ext cx="4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19"/>
            <p:cNvSpPr>
              <a:spLocks noChangeShapeType="1"/>
            </p:cNvSpPr>
            <p:nvPr/>
          </p:nvSpPr>
          <p:spPr bwMode="auto">
            <a:xfrm>
              <a:off x="1488" y="3264"/>
              <a:ext cx="4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" name="Group 16"/>
          <p:cNvGrpSpPr>
            <a:grpSpLocks/>
          </p:cNvGrpSpPr>
          <p:nvPr/>
        </p:nvGrpSpPr>
        <p:grpSpPr bwMode="auto">
          <a:xfrm>
            <a:off x="3146913" y="1980078"/>
            <a:ext cx="682337" cy="605422"/>
            <a:chOff x="1488" y="2976"/>
            <a:chExt cx="480" cy="480"/>
          </a:xfrm>
        </p:grpSpPr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1488" y="2976"/>
              <a:ext cx="480" cy="48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>
              <a:off x="1488" y="3168"/>
              <a:ext cx="4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>
              <a:off x="1488" y="3264"/>
              <a:ext cx="4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" name="Group 42"/>
          <p:cNvGrpSpPr>
            <a:grpSpLocks/>
          </p:cNvGrpSpPr>
          <p:nvPr/>
        </p:nvGrpSpPr>
        <p:grpSpPr bwMode="auto">
          <a:xfrm>
            <a:off x="1718540" y="2839884"/>
            <a:ext cx="682337" cy="633845"/>
            <a:chOff x="3744" y="2208"/>
            <a:chExt cx="480" cy="480"/>
          </a:xfrm>
        </p:grpSpPr>
        <p:sp>
          <p:nvSpPr>
            <p:cNvPr id="18" name="Oval 24"/>
            <p:cNvSpPr>
              <a:spLocks noChangeArrowheads="1"/>
            </p:cNvSpPr>
            <p:nvPr/>
          </p:nvSpPr>
          <p:spPr bwMode="auto">
            <a:xfrm>
              <a:off x="3744" y="2208"/>
              <a:ext cx="480" cy="48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Freeform 25"/>
            <p:cNvSpPr>
              <a:spLocks/>
            </p:cNvSpPr>
            <p:nvPr/>
          </p:nvSpPr>
          <p:spPr bwMode="auto">
            <a:xfrm flipV="1">
              <a:off x="3744" y="2448"/>
              <a:ext cx="480" cy="47"/>
            </a:xfrm>
            <a:custGeom>
              <a:avLst/>
              <a:gdLst>
                <a:gd name="T0" fmla="*/ 0 w 1800"/>
                <a:gd name="T1" fmla="*/ 180 h 180"/>
                <a:gd name="T2" fmla="*/ 180 w 1800"/>
                <a:gd name="T3" fmla="*/ 0 h 180"/>
                <a:gd name="T4" fmla="*/ 360 w 1800"/>
                <a:gd name="T5" fmla="*/ 180 h 180"/>
                <a:gd name="T6" fmla="*/ 540 w 1800"/>
                <a:gd name="T7" fmla="*/ 0 h 180"/>
                <a:gd name="T8" fmla="*/ 720 w 1800"/>
                <a:gd name="T9" fmla="*/ 180 h 180"/>
                <a:gd name="T10" fmla="*/ 900 w 1800"/>
                <a:gd name="T11" fmla="*/ 0 h 180"/>
                <a:gd name="T12" fmla="*/ 1080 w 1800"/>
                <a:gd name="T13" fmla="*/ 180 h 180"/>
                <a:gd name="T14" fmla="*/ 1260 w 1800"/>
                <a:gd name="T15" fmla="*/ 0 h 180"/>
                <a:gd name="T16" fmla="*/ 1440 w 1800"/>
                <a:gd name="T17" fmla="*/ 180 h 180"/>
                <a:gd name="T18" fmla="*/ 1620 w 1800"/>
                <a:gd name="T19" fmla="*/ 0 h 180"/>
                <a:gd name="T20" fmla="*/ 1800 w 1800"/>
                <a:gd name="T2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0" h="180">
                  <a:moveTo>
                    <a:pt x="0" y="180"/>
                  </a:moveTo>
                  <a:cubicBezTo>
                    <a:pt x="60" y="90"/>
                    <a:pt x="120" y="0"/>
                    <a:pt x="180" y="0"/>
                  </a:cubicBezTo>
                  <a:cubicBezTo>
                    <a:pt x="240" y="0"/>
                    <a:pt x="300" y="180"/>
                    <a:pt x="360" y="180"/>
                  </a:cubicBezTo>
                  <a:cubicBezTo>
                    <a:pt x="420" y="180"/>
                    <a:pt x="480" y="0"/>
                    <a:pt x="540" y="0"/>
                  </a:cubicBezTo>
                  <a:cubicBezTo>
                    <a:pt x="600" y="0"/>
                    <a:pt x="660" y="180"/>
                    <a:pt x="720" y="180"/>
                  </a:cubicBezTo>
                  <a:cubicBezTo>
                    <a:pt x="780" y="180"/>
                    <a:pt x="840" y="0"/>
                    <a:pt x="900" y="0"/>
                  </a:cubicBezTo>
                  <a:cubicBezTo>
                    <a:pt x="960" y="0"/>
                    <a:pt x="1020" y="180"/>
                    <a:pt x="1080" y="180"/>
                  </a:cubicBezTo>
                  <a:cubicBezTo>
                    <a:pt x="1140" y="180"/>
                    <a:pt x="1200" y="0"/>
                    <a:pt x="1260" y="0"/>
                  </a:cubicBezTo>
                  <a:cubicBezTo>
                    <a:pt x="1320" y="0"/>
                    <a:pt x="1380" y="180"/>
                    <a:pt x="1440" y="180"/>
                  </a:cubicBezTo>
                  <a:cubicBezTo>
                    <a:pt x="1500" y="180"/>
                    <a:pt x="1560" y="0"/>
                    <a:pt x="1620" y="0"/>
                  </a:cubicBezTo>
                  <a:cubicBezTo>
                    <a:pt x="1680" y="0"/>
                    <a:pt x="1770" y="150"/>
                    <a:pt x="1800" y="180"/>
                  </a:cubicBezTo>
                </a:path>
              </a:pathLst>
            </a:custGeom>
            <a:solidFill>
              <a:schemeClr val="bg1"/>
            </a:solidFill>
            <a:ln w="381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" name="Group 42"/>
          <p:cNvGrpSpPr>
            <a:grpSpLocks/>
          </p:cNvGrpSpPr>
          <p:nvPr/>
        </p:nvGrpSpPr>
        <p:grpSpPr bwMode="auto">
          <a:xfrm>
            <a:off x="3596839" y="2839883"/>
            <a:ext cx="682337" cy="633845"/>
            <a:chOff x="3744" y="2208"/>
            <a:chExt cx="480" cy="480"/>
          </a:xfrm>
        </p:grpSpPr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3744" y="2208"/>
              <a:ext cx="480" cy="48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" name="Freeform 25"/>
            <p:cNvSpPr>
              <a:spLocks/>
            </p:cNvSpPr>
            <p:nvPr/>
          </p:nvSpPr>
          <p:spPr bwMode="auto">
            <a:xfrm flipV="1">
              <a:off x="3744" y="2448"/>
              <a:ext cx="480" cy="47"/>
            </a:xfrm>
            <a:custGeom>
              <a:avLst/>
              <a:gdLst>
                <a:gd name="T0" fmla="*/ 0 w 1800"/>
                <a:gd name="T1" fmla="*/ 180 h 180"/>
                <a:gd name="T2" fmla="*/ 180 w 1800"/>
                <a:gd name="T3" fmla="*/ 0 h 180"/>
                <a:gd name="T4" fmla="*/ 360 w 1800"/>
                <a:gd name="T5" fmla="*/ 180 h 180"/>
                <a:gd name="T6" fmla="*/ 540 w 1800"/>
                <a:gd name="T7" fmla="*/ 0 h 180"/>
                <a:gd name="T8" fmla="*/ 720 w 1800"/>
                <a:gd name="T9" fmla="*/ 180 h 180"/>
                <a:gd name="T10" fmla="*/ 900 w 1800"/>
                <a:gd name="T11" fmla="*/ 0 h 180"/>
                <a:gd name="T12" fmla="*/ 1080 w 1800"/>
                <a:gd name="T13" fmla="*/ 180 h 180"/>
                <a:gd name="T14" fmla="*/ 1260 w 1800"/>
                <a:gd name="T15" fmla="*/ 0 h 180"/>
                <a:gd name="T16" fmla="*/ 1440 w 1800"/>
                <a:gd name="T17" fmla="*/ 180 h 180"/>
                <a:gd name="T18" fmla="*/ 1620 w 1800"/>
                <a:gd name="T19" fmla="*/ 0 h 180"/>
                <a:gd name="T20" fmla="*/ 1800 w 1800"/>
                <a:gd name="T2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0" h="180">
                  <a:moveTo>
                    <a:pt x="0" y="180"/>
                  </a:moveTo>
                  <a:cubicBezTo>
                    <a:pt x="60" y="90"/>
                    <a:pt x="120" y="0"/>
                    <a:pt x="180" y="0"/>
                  </a:cubicBezTo>
                  <a:cubicBezTo>
                    <a:pt x="240" y="0"/>
                    <a:pt x="300" y="180"/>
                    <a:pt x="360" y="180"/>
                  </a:cubicBezTo>
                  <a:cubicBezTo>
                    <a:pt x="420" y="180"/>
                    <a:pt x="480" y="0"/>
                    <a:pt x="540" y="0"/>
                  </a:cubicBezTo>
                  <a:cubicBezTo>
                    <a:pt x="600" y="0"/>
                    <a:pt x="660" y="180"/>
                    <a:pt x="720" y="180"/>
                  </a:cubicBezTo>
                  <a:cubicBezTo>
                    <a:pt x="780" y="180"/>
                    <a:pt x="840" y="0"/>
                    <a:pt x="900" y="0"/>
                  </a:cubicBezTo>
                  <a:cubicBezTo>
                    <a:pt x="960" y="0"/>
                    <a:pt x="1020" y="180"/>
                    <a:pt x="1080" y="180"/>
                  </a:cubicBezTo>
                  <a:cubicBezTo>
                    <a:pt x="1140" y="180"/>
                    <a:pt x="1200" y="0"/>
                    <a:pt x="1260" y="0"/>
                  </a:cubicBezTo>
                  <a:cubicBezTo>
                    <a:pt x="1320" y="0"/>
                    <a:pt x="1380" y="180"/>
                    <a:pt x="1440" y="180"/>
                  </a:cubicBezTo>
                  <a:cubicBezTo>
                    <a:pt x="1500" y="180"/>
                    <a:pt x="1560" y="0"/>
                    <a:pt x="1620" y="0"/>
                  </a:cubicBezTo>
                  <a:cubicBezTo>
                    <a:pt x="1680" y="0"/>
                    <a:pt x="1770" y="150"/>
                    <a:pt x="1800" y="180"/>
                  </a:cubicBezTo>
                </a:path>
              </a:pathLst>
            </a:custGeom>
            <a:solidFill>
              <a:schemeClr val="bg1"/>
            </a:solidFill>
            <a:ln w="381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" name="Group 26"/>
          <p:cNvGrpSpPr>
            <a:grpSpLocks/>
          </p:cNvGrpSpPr>
          <p:nvPr/>
        </p:nvGrpSpPr>
        <p:grpSpPr bwMode="auto">
          <a:xfrm>
            <a:off x="1728931" y="4930342"/>
            <a:ext cx="682337" cy="649576"/>
            <a:chOff x="4896" y="2976"/>
            <a:chExt cx="480" cy="480"/>
          </a:xfrm>
        </p:grpSpPr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4896" y="2976"/>
              <a:ext cx="480" cy="48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" name="Line 28"/>
            <p:cNvSpPr>
              <a:spLocks noChangeShapeType="1"/>
            </p:cNvSpPr>
            <p:nvPr/>
          </p:nvSpPr>
          <p:spPr bwMode="auto">
            <a:xfrm>
              <a:off x="4896" y="3216"/>
              <a:ext cx="4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" name="Group 26"/>
          <p:cNvGrpSpPr>
            <a:grpSpLocks/>
          </p:cNvGrpSpPr>
          <p:nvPr/>
        </p:nvGrpSpPr>
        <p:grpSpPr bwMode="auto">
          <a:xfrm>
            <a:off x="6857998" y="4942158"/>
            <a:ext cx="682337" cy="649576"/>
            <a:chOff x="4896" y="2976"/>
            <a:chExt cx="480" cy="480"/>
          </a:xfrm>
        </p:grpSpPr>
        <p:sp>
          <p:nvSpPr>
            <p:cNvPr id="27" name="Oval 27"/>
            <p:cNvSpPr>
              <a:spLocks noChangeArrowheads="1"/>
            </p:cNvSpPr>
            <p:nvPr/>
          </p:nvSpPr>
          <p:spPr bwMode="auto">
            <a:xfrm>
              <a:off x="4896" y="2976"/>
              <a:ext cx="480" cy="48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4896" y="3216"/>
              <a:ext cx="4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9" name="Group 26"/>
          <p:cNvGrpSpPr>
            <a:grpSpLocks/>
          </p:cNvGrpSpPr>
          <p:nvPr/>
        </p:nvGrpSpPr>
        <p:grpSpPr bwMode="auto">
          <a:xfrm>
            <a:off x="3392830" y="4930342"/>
            <a:ext cx="682337" cy="649576"/>
            <a:chOff x="4896" y="2976"/>
            <a:chExt cx="480" cy="480"/>
          </a:xfrm>
        </p:grpSpPr>
        <p:sp>
          <p:nvSpPr>
            <p:cNvPr id="30" name="Oval 27"/>
            <p:cNvSpPr>
              <a:spLocks noChangeArrowheads="1"/>
            </p:cNvSpPr>
            <p:nvPr/>
          </p:nvSpPr>
          <p:spPr bwMode="auto">
            <a:xfrm>
              <a:off x="4896" y="2976"/>
              <a:ext cx="480" cy="48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>
              <a:off x="4896" y="3216"/>
              <a:ext cx="4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2" name="Group 26"/>
          <p:cNvGrpSpPr>
            <a:grpSpLocks/>
          </p:cNvGrpSpPr>
          <p:nvPr/>
        </p:nvGrpSpPr>
        <p:grpSpPr bwMode="auto">
          <a:xfrm>
            <a:off x="5048245" y="4940805"/>
            <a:ext cx="682337" cy="649576"/>
            <a:chOff x="4896" y="2976"/>
            <a:chExt cx="480" cy="480"/>
          </a:xfrm>
        </p:grpSpPr>
        <p:sp>
          <p:nvSpPr>
            <p:cNvPr id="33" name="Oval 27"/>
            <p:cNvSpPr>
              <a:spLocks noChangeArrowheads="1"/>
            </p:cNvSpPr>
            <p:nvPr/>
          </p:nvSpPr>
          <p:spPr bwMode="auto">
            <a:xfrm>
              <a:off x="4896" y="2976"/>
              <a:ext cx="480" cy="48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" name="Line 28"/>
            <p:cNvSpPr>
              <a:spLocks noChangeShapeType="1"/>
            </p:cNvSpPr>
            <p:nvPr/>
          </p:nvSpPr>
          <p:spPr bwMode="auto">
            <a:xfrm>
              <a:off x="4896" y="3216"/>
              <a:ext cx="4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420" y="1041689"/>
            <a:ext cx="71913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634" y="1041689"/>
            <a:ext cx="71913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68535" y="773441"/>
            <a:ext cx="40267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  <a:endParaRPr lang="ru-RU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286745" y="773441"/>
            <a:ext cx="40267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  <a:endParaRPr lang="ru-RU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382147" y="764967"/>
            <a:ext cx="40267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  <a:endParaRPr lang="ru-RU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74612" y="1821124"/>
            <a:ext cx="7040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,а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36845" y="2695140"/>
            <a:ext cx="11128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,но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44" name="Group 20"/>
          <p:cNvGrpSpPr>
            <a:grpSpLocks/>
          </p:cNvGrpSpPr>
          <p:nvPr/>
        </p:nvGrpSpPr>
        <p:grpSpPr bwMode="auto">
          <a:xfrm>
            <a:off x="1728932" y="3771900"/>
            <a:ext cx="707914" cy="654627"/>
            <a:chOff x="2592" y="2976"/>
            <a:chExt cx="480" cy="480"/>
          </a:xfrm>
        </p:grpSpPr>
        <p:sp>
          <p:nvSpPr>
            <p:cNvPr id="45" name="Oval 21"/>
            <p:cNvSpPr>
              <a:spLocks noChangeArrowheads="1"/>
            </p:cNvSpPr>
            <p:nvPr/>
          </p:nvSpPr>
          <p:spPr bwMode="auto">
            <a:xfrm>
              <a:off x="2592" y="2976"/>
              <a:ext cx="480" cy="48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Line 22"/>
            <p:cNvSpPr>
              <a:spLocks noChangeShapeType="1"/>
            </p:cNvSpPr>
            <p:nvPr/>
          </p:nvSpPr>
          <p:spPr bwMode="auto">
            <a:xfrm>
              <a:off x="2592" y="3216"/>
              <a:ext cx="4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7" name="Group 20"/>
          <p:cNvGrpSpPr>
            <a:grpSpLocks/>
          </p:cNvGrpSpPr>
          <p:nvPr/>
        </p:nvGrpSpPr>
        <p:grpSpPr bwMode="auto">
          <a:xfrm>
            <a:off x="5048245" y="3780500"/>
            <a:ext cx="682337" cy="654627"/>
            <a:chOff x="2592" y="2976"/>
            <a:chExt cx="480" cy="480"/>
          </a:xfrm>
        </p:grpSpPr>
        <p:sp>
          <p:nvSpPr>
            <p:cNvPr id="48" name="Oval 21"/>
            <p:cNvSpPr>
              <a:spLocks noChangeArrowheads="1"/>
            </p:cNvSpPr>
            <p:nvPr/>
          </p:nvSpPr>
          <p:spPr bwMode="auto">
            <a:xfrm>
              <a:off x="2592" y="2976"/>
              <a:ext cx="480" cy="48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Line 22"/>
            <p:cNvSpPr>
              <a:spLocks noChangeShapeType="1"/>
            </p:cNvSpPr>
            <p:nvPr/>
          </p:nvSpPr>
          <p:spPr bwMode="auto">
            <a:xfrm>
              <a:off x="2592" y="3216"/>
              <a:ext cx="48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48" name="Прямоугольник 2047"/>
          <p:cNvSpPr/>
          <p:nvPr/>
        </p:nvSpPr>
        <p:spPr>
          <a:xfrm>
            <a:off x="2510251" y="3646149"/>
            <a:ext cx="23583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да=но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57" name="Прямоугольник 2056"/>
          <p:cNvSpPr/>
          <p:nvPr/>
        </p:nvSpPr>
        <p:spPr>
          <a:xfrm>
            <a:off x="2452879" y="4793465"/>
            <a:ext cx="9044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и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58" name="Прямоугольник 2057"/>
          <p:cNvSpPr/>
          <p:nvPr/>
        </p:nvSpPr>
        <p:spPr>
          <a:xfrm>
            <a:off x="4094687" y="4793465"/>
            <a:ext cx="9044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и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59" name="Прямоугольник 2058"/>
          <p:cNvSpPr/>
          <p:nvPr/>
        </p:nvSpPr>
        <p:spPr>
          <a:xfrm>
            <a:off x="5793672" y="4793465"/>
            <a:ext cx="10615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и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6834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2591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На «5»! 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5117" y="1891145"/>
            <a:ext cx="7419109" cy="4285818"/>
          </a:xfrm>
          <a:ln w="539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/>
              <a:t>1. Дама (с/з)давала в б..</a:t>
            </a:r>
            <a:r>
              <a:rPr lang="ru-RU" sz="3200" dirty="0" err="1" smtClean="0"/>
              <a:t>гаж</a:t>
            </a:r>
            <a:r>
              <a:rPr lang="ru-RU" sz="3200" dirty="0" smtClean="0"/>
              <a:t> д..</a:t>
            </a:r>
            <a:r>
              <a:rPr lang="ru-RU" sz="3200" dirty="0" err="1" smtClean="0"/>
              <a:t>ван</a:t>
            </a:r>
            <a:r>
              <a:rPr lang="ru-RU" sz="3200" dirty="0" smtClean="0"/>
              <a:t> ч..</a:t>
            </a:r>
            <a:r>
              <a:rPr lang="ru-RU" sz="3200" dirty="0" err="1" smtClean="0"/>
              <a:t>модан</a:t>
            </a:r>
            <a:r>
              <a:rPr lang="ru-RU" sz="3200" dirty="0" smtClean="0"/>
              <a:t> саквояж к..</a:t>
            </a:r>
            <a:r>
              <a:rPr lang="ru-RU" sz="3200" dirty="0" err="1" smtClean="0"/>
              <a:t>ртину</a:t>
            </a:r>
            <a:r>
              <a:rPr lang="ru-RU" sz="3200" dirty="0" smtClean="0"/>
              <a:t> к..</a:t>
            </a:r>
            <a:r>
              <a:rPr lang="ru-RU" sz="3200" dirty="0" err="1" smtClean="0"/>
              <a:t>рзину</a:t>
            </a:r>
            <a:r>
              <a:rPr lang="ru-RU" sz="3200" dirty="0" smtClean="0"/>
              <a:t>  к..</a:t>
            </a:r>
            <a:r>
              <a:rPr lang="ru-RU" sz="3200" dirty="0" err="1" smtClean="0"/>
              <a:t>ртонку</a:t>
            </a:r>
            <a:r>
              <a:rPr lang="ru-RU" sz="3200" dirty="0" smtClean="0"/>
              <a:t> и маленькую с..</a:t>
            </a:r>
            <a:r>
              <a:rPr lang="ru-RU" sz="3200" dirty="0" err="1" smtClean="0"/>
              <a:t>бачонку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2. Десять ночей </a:t>
            </a:r>
            <a:r>
              <a:rPr lang="ru-RU" sz="3200" dirty="0" err="1" smtClean="0"/>
              <a:t>Айб</a:t>
            </a:r>
            <a:r>
              <a:rPr lang="ru-RU" sz="3200" dirty="0" smtClean="0"/>
              <a:t>..лит (не)ест (не)пьет и (не)спит. </a:t>
            </a:r>
          </a:p>
          <a:p>
            <a:r>
              <a:rPr lang="ru-RU" sz="3200" dirty="0" smtClean="0"/>
              <a:t>3. </a:t>
            </a:r>
            <a:r>
              <a:rPr lang="ru-RU" sz="3200" dirty="0" err="1" smtClean="0"/>
              <a:t>Прих</a:t>
            </a:r>
            <a:r>
              <a:rPr lang="ru-RU" sz="3200" dirty="0" smtClean="0"/>
              <a:t>..</a:t>
            </a:r>
            <a:r>
              <a:rPr lang="ru-RU" sz="3200" dirty="0" err="1" smtClean="0"/>
              <a:t>ди</a:t>
            </a:r>
            <a:r>
              <a:rPr lang="ru-RU" sz="3200" dirty="0" smtClean="0"/>
              <a:t> к нему лечит(?)</a:t>
            </a:r>
            <a:r>
              <a:rPr lang="ru-RU" sz="3200" dirty="0" err="1" smtClean="0"/>
              <a:t>ся</a:t>
            </a:r>
            <a:r>
              <a:rPr lang="ru-RU" sz="3200" dirty="0" smtClean="0"/>
              <a:t>  и к..</a:t>
            </a:r>
            <a:r>
              <a:rPr lang="ru-RU" sz="3200" dirty="0" err="1" smtClean="0"/>
              <a:t>рова</a:t>
            </a:r>
            <a:r>
              <a:rPr lang="ru-RU" sz="3200" dirty="0" smtClean="0"/>
              <a:t>  и в..</a:t>
            </a:r>
            <a:r>
              <a:rPr lang="ru-RU" sz="3200" dirty="0" err="1" smtClean="0"/>
              <a:t>лчица</a:t>
            </a:r>
            <a:r>
              <a:rPr lang="ru-RU" sz="3200" dirty="0" smtClean="0"/>
              <a:t>  и жучок  и ч..</a:t>
            </a:r>
            <a:r>
              <a:rPr lang="ru-RU" sz="3200" dirty="0" err="1" smtClean="0"/>
              <a:t>рвячок</a:t>
            </a:r>
            <a:r>
              <a:rPr lang="ru-RU" sz="3200" dirty="0" smtClean="0"/>
              <a:t>  и м..</a:t>
            </a:r>
            <a:r>
              <a:rPr lang="ru-RU" sz="3200" dirty="0" err="1" smtClean="0"/>
              <a:t>дведица</a:t>
            </a:r>
            <a:r>
              <a:rPr lang="ru-RU" sz="3200" dirty="0" smtClean="0"/>
              <a:t>. </a:t>
            </a:r>
            <a:endParaRPr lang="ru-RU" sz="32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278081" y="1007918"/>
            <a:ext cx="7316931" cy="789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smtClean="0"/>
              <a:t>Списать, вставляя буквы и запятые. Начертить схемы.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2984639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246</Words>
  <Application>Microsoft Office PowerPoint</Application>
  <PresentationFormat>Экран (4:3)</PresentationFormat>
  <Paragraphs>76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                                                                                        Классная работа. Запятая между однородными членами предложения.</vt:lpstr>
      <vt:lpstr>Словарь «Пиши правильно»</vt:lpstr>
      <vt:lpstr>Устно. Вставьте, где нужно, тире. </vt:lpstr>
      <vt:lpstr>Разобрать предложения по членам</vt:lpstr>
      <vt:lpstr>Однородные члены предложения</vt:lpstr>
      <vt:lpstr>Запятая  при однородных  членах  предложения.</vt:lpstr>
      <vt:lpstr>Презентация PowerPoint</vt:lpstr>
      <vt:lpstr>На «5»!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Админ</cp:lastModifiedBy>
  <cp:revision>33</cp:revision>
  <dcterms:created xsi:type="dcterms:W3CDTF">2014-11-21T11:00:06Z</dcterms:created>
  <dcterms:modified xsi:type="dcterms:W3CDTF">2016-10-18T17:26:41Z</dcterms:modified>
</cp:coreProperties>
</file>